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 id="2147483711" r:id="rId2"/>
    <p:sldMasterId id="2147483720" r:id="rId3"/>
  </p:sldMasterIdLst>
  <p:notesMasterIdLst>
    <p:notesMasterId r:id="rId16"/>
  </p:notesMasterIdLst>
  <p:sldIdLst>
    <p:sldId id="2147376146" r:id="rId4"/>
    <p:sldId id="2147376147" r:id="rId5"/>
    <p:sldId id="2147376148" r:id="rId6"/>
    <p:sldId id="2147376149" r:id="rId7"/>
    <p:sldId id="260" r:id="rId8"/>
    <p:sldId id="2147376150" r:id="rId9"/>
    <p:sldId id="262" r:id="rId10"/>
    <p:sldId id="2147376151" r:id="rId11"/>
    <p:sldId id="2147376152" r:id="rId12"/>
    <p:sldId id="2147376153" r:id="rId13"/>
    <p:sldId id="2147376154" r:id="rId14"/>
    <p:sldId id="2147376155"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2778E29B-6981-AB42-B9F2-EC692D7F8448}">
          <p14:sldIdLst>
            <p14:sldId id="2147376146"/>
            <p14:sldId id="2147376147"/>
            <p14:sldId id="2147376148"/>
            <p14:sldId id="2147376149"/>
            <p14:sldId id="260"/>
            <p14:sldId id="2147376150"/>
            <p14:sldId id="262"/>
            <p14:sldId id="2147376151"/>
            <p14:sldId id="2147376152"/>
            <p14:sldId id="2147376153"/>
            <p14:sldId id="2147376154"/>
            <p14:sldId id="2147376155"/>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onica Steinisch" initials="MS" lastIdx="1" clrIdx="0">
    <p:extLst>
      <p:ext uri="{19B8F6BF-5375-455C-9EA6-DF929625EA0E}">
        <p15:presenceInfo xmlns:p15="http://schemas.microsoft.com/office/powerpoint/2012/main" userId="Monica Steinisch"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EDB4"/>
    <a:srgbClr val="FF9300"/>
    <a:srgbClr val="0523C6"/>
    <a:srgbClr val="538234"/>
    <a:srgbClr val="1F3764"/>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30721"/>
    <p:restoredTop sz="62740"/>
  </p:normalViewPr>
  <p:slideViewPr>
    <p:cSldViewPr snapToGrid="0">
      <p:cViewPr varScale="1">
        <p:scale>
          <a:sx n="77" d="100"/>
          <a:sy n="77" d="100"/>
        </p:scale>
        <p:origin x="984" y="18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 d="1"/>
        <a:sy n="1" d="1"/>
      </p:scale>
      <p:origin x="0" y="0"/>
    </p:cViewPr>
  </p:sorterViewPr>
  <p:notesViewPr>
    <p:cSldViewPr snapToGrid="0">
      <p:cViewPr varScale="1">
        <p:scale>
          <a:sx n="95" d="100"/>
          <a:sy n="95" d="100"/>
        </p:scale>
        <p:origin x="3568"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1"/>
            <a:ext cx="2971800" cy="458788"/>
          </a:xfrm>
          <a:prstGeom prst="rect">
            <a:avLst/>
          </a:prstGeom>
        </p:spPr>
        <p:txBody>
          <a:bodyPr vert="horz" lIns="91440" tIns="45720" rIns="91440" bIns="45720" rtlCol="0"/>
          <a:lstStyle>
            <a:lvl1pPr algn="r">
              <a:defRPr sz="1200"/>
            </a:lvl1pPr>
          </a:lstStyle>
          <a:p>
            <a:fld id="{596C9F0F-72B4-4F42-B344-16FF65568CC0}" type="datetimeFigureOut">
              <a:rPr lang="en-US" smtClean="0"/>
              <a:t>3/12/26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49"/>
            <a:ext cx="5486400" cy="3600451"/>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1C34426-A884-194D-A63D-BC962AE4DC29}" type="slidenum">
              <a:rPr lang="en-US" smtClean="0"/>
              <a:t>‹#›</a:t>
            </a:fld>
            <a:endParaRPr lang="en-US"/>
          </a:p>
        </p:txBody>
      </p:sp>
    </p:spTree>
    <p:extLst>
      <p:ext uri="{BB962C8B-B14F-4D97-AF65-F5344CB8AC3E}">
        <p14:creationId xmlns:p14="http://schemas.microsoft.com/office/powerpoint/2010/main" val="8658433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academic.oup.com/iwc/article/35/6/773/7331428" TargetMode="External"/><Relationship Id="rId2" Type="http://schemas.openxmlformats.org/officeDocument/2006/relationships/slide" Target="../slides/slide6.xml"/><Relationship Id="rId1" Type="http://schemas.openxmlformats.org/officeDocument/2006/relationships/notesMaster" Target="../notesMasters/notesMaster1.xml"/><Relationship Id="rId5" Type="http://schemas.openxmlformats.org/officeDocument/2006/relationships/hyperlink" Target="https://romancescamsnow.com/dating-scams/do-you-love-me-psychological-characteristics-of-romance-scam-victims/" TargetMode="External"/><Relationship Id="rId4" Type="http://schemas.openxmlformats.org/officeDocument/2006/relationships/hyperlink" Target="https://www.aarp.org/money/scams-fraud/info-2021/chronic-fraud-victimization-report.html"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
        <p:cNvGrpSpPr/>
        <p:nvPr/>
      </p:nvGrpSpPr>
      <p:grpSpPr>
        <a:xfrm>
          <a:off x="0" y="0"/>
          <a:ext cx="0" cy="0"/>
          <a:chOff x="0" y="0"/>
          <a:chExt cx="0" cy="0"/>
        </a:xfrm>
      </p:grpSpPr>
      <p:sp>
        <p:nvSpPr>
          <p:cNvPr id="43" name="Google Shape;43;g1cd50207bf2_0_29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 name="Google Shape;44;g1cd50207bf2_0_2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g2ee656bb1cb_0_12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 name="Google Shape;146;g2ee656bb1cb_0_1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1024927566d_0_28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 name="Google Shape;160;g1024927566d_0_2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gf97cb9df31_0_6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9" name="Google Shape;169;gf97cb9df31_0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37fd8e01423_0_16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37fd8e01423_0_1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1cd50207bf2_0_33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1cd50207bf2_0_3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f97cb9df31_0_2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 name="Google Shape;75;gf97cb9df31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400"/>
              <a:buFont typeface="Arial"/>
              <a:buNone/>
            </a:pPr>
            <a:r>
              <a:rPr lang="en" sz="1400">
                <a:solidFill>
                  <a:schemeClr val="dk1"/>
                </a:solidFill>
                <a:latin typeface="Open Sans"/>
                <a:ea typeface="Open Sans"/>
                <a:cs typeface="Open Sans"/>
                <a:sym typeface="Open Sans"/>
              </a:rPr>
              <a:t>CSN is frequently asked  how we define cybercrime. There are more than 36 categories of cybercrime as defined by the FBI IC3. We define cybercrime in two ways. First cybercrime is a crime that is only happening because the Internet exists like Ransomware and DDOS (Denial of Service) attacks. Hacked device</a:t>
            </a:r>
            <a:endParaRPr sz="1400">
              <a:solidFill>
                <a:schemeClr val="dk1"/>
              </a:solidFill>
              <a:latin typeface="Open Sans"/>
              <a:ea typeface="Open Sans"/>
              <a:cs typeface="Open Sans"/>
              <a:sym typeface="Open Sans"/>
            </a:endParaRPr>
          </a:p>
          <a:p>
            <a:pPr marL="0" lvl="0" indent="0" algn="l" rtl="0">
              <a:spcBef>
                <a:spcPts val="0"/>
              </a:spcBef>
              <a:spcAft>
                <a:spcPts val="0"/>
              </a:spcAft>
              <a:buClr>
                <a:schemeClr val="dk1"/>
              </a:buClr>
              <a:buSzPts val="1400"/>
              <a:buFont typeface="Arial"/>
              <a:buNone/>
            </a:pPr>
            <a:r>
              <a:rPr lang="en" sz="1400" b="1">
                <a:solidFill>
                  <a:schemeClr val="dk1"/>
                </a:solidFill>
                <a:latin typeface="Open Sans"/>
                <a:ea typeface="Open Sans"/>
                <a:cs typeface="Open Sans"/>
                <a:sym typeface="Open Sans"/>
              </a:rPr>
              <a:t>The other type is crime enhanced by the Internet. For example, identity theft and romance scams have happened for years, but are now enhanced and happening more often.</a:t>
            </a:r>
            <a:endParaRPr sz="2000" b="1">
              <a:solidFill>
                <a:schemeClr val="dk1"/>
              </a:solidFill>
              <a:latin typeface="Open Sans"/>
              <a:ea typeface="Open Sans"/>
              <a:cs typeface="Open Sans"/>
              <a:sym typeface="Open San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37fd8e01423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37fd8e0142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a:solidFill>
                  <a:schemeClr val="dk1"/>
                </a:solidFill>
              </a:rPr>
              <a:t>JEN</a:t>
            </a:r>
            <a:endParaRPr>
              <a:solidFill>
                <a:schemeClr val="dk1"/>
              </a:solidFill>
            </a:endParaRPr>
          </a:p>
          <a:p>
            <a:pPr marL="0" lvl="0" indent="0" algn="l" rtl="0">
              <a:spcBef>
                <a:spcPts val="1000"/>
              </a:spcBef>
              <a:spcAft>
                <a:spcPts val="0"/>
              </a:spcAft>
              <a:buClr>
                <a:schemeClr val="dk1"/>
              </a:buClr>
              <a:buSzPts val="1100"/>
              <a:buFont typeface="Arial"/>
              <a:buNone/>
            </a:pPr>
            <a:r>
              <a:rPr lang="en">
                <a:solidFill>
                  <a:schemeClr val="dk1"/>
                </a:solidFill>
              </a:rPr>
              <a:t>Helping victims of romance scams involves a delicate process of "de-programming," which refers to undoing the emotional and psychological manipulation victims experience:</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b="1">
                <a:solidFill>
                  <a:schemeClr val="dk1"/>
                </a:solidFill>
              </a:rPr>
              <a:t>Importance of peer support:</a:t>
            </a:r>
            <a:endParaRPr b="1">
              <a:solidFill>
                <a:schemeClr val="dk1"/>
              </a:solidFill>
            </a:endParaRPr>
          </a:p>
          <a:p>
            <a:pPr marL="0" lvl="0" indent="0" algn="l" rtl="0">
              <a:lnSpc>
                <a:spcPct val="115000"/>
              </a:lnSpc>
              <a:spcBef>
                <a:spcPts val="1400"/>
              </a:spcBef>
              <a:spcAft>
                <a:spcPts val="0"/>
              </a:spcAft>
              <a:buClr>
                <a:schemeClr val="dk1"/>
              </a:buClr>
              <a:buSzPts val="1100"/>
              <a:buFont typeface="Arial"/>
              <a:buNone/>
            </a:pPr>
            <a:r>
              <a:rPr lang="en">
                <a:solidFill>
                  <a:schemeClr val="dk1"/>
                </a:solidFill>
              </a:rPr>
              <a:t>Peer support fosters a sense of belonging, empowers victims, and aids in both emotional and practical recovery. It complements professional interventions by offering continuous, compassionate, and relatable support that strengthens the deprogramming process.</a:t>
            </a:r>
            <a:endParaRPr>
              <a:solidFill>
                <a:schemeClr val="dk1"/>
              </a:solidFill>
            </a:endParaRPr>
          </a:p>
          <a:p>
            <a:pPr marL="0" lvl="0" indent="0" algn="l" rtl="0">
              <a:lnSpc>
                <a:spcPct val="115000"/>
              </a:lnSpc>
              <a:spcBef>
                <a:spcPts val="1400"/>
              </a:spcBef>
              <a:spcAft>
                <a:spcPts val="0"/>
              </a:spcAft>
              <a:buClr>
                <a:schemeClr val="dk1"/>
              </a:buClr>
              <a:buSzPts val="1100"/>
              <a:buFont typeface="Arial"/>
              <a:buNone/>
            </a:pPr>
            <a:r>
              <a:rPr lang="en" b="1" u="sng">
                <a:solidFill>
                  <a:schemeClr val="dk1"/>
                </a:solidFill>
              </a:rPr>
              <a:t>Shared Understanding and Empathy</a:t>
            </a:r>
            <a:endParaRPr b="1" u="sng">
              <a:solidFill>
                <a:schemeClr val="dk1"/>
              </a:solidFill>
            </a:endParaRPr>
          </a:p>
          <a:p>
            <a:pPr marL="0" lvl="0" indent="0" algn="l" rtl="0">
              <a:lnSpc>
                <a:spcPct val="115000"/>
              </a:lnSpc>
              <a:spcBef>
                <a:spcPts val="1400"/>
              </a:spcBef>
              <a:spcAft>
                <a:spcPts val="0"/>
              </a:spcAft>
              <a:buClr>
                <a:schemeClr val="dk1"/>
              </a:buClr>
              <a:buSzPts val="1100"/>
              <a:buFont typeface="Arial"/>
              <a:buNone/>
            </a:pPr>
            <a:r>
              <a:rPr lang="en" b="1">
                <a:solidFill>
                  <a:schemeClr val="dk1"/>
                </a:solidFill>
              </a:rPr>
              <a:t>Validation of Experience</a:t>
            </a:r>
            <a:r>
              <a:rPr lang="en">
                <a:solidFill>
                  <a:schemeClr val="dk1"/>
                </a:solidFill>
              </a:rPr>
              <a:t>: Victims of romance scams often feel isolated, ashamed, or embarrassed, fearing judgment from others. Peer support groups made up of people who have gone through similar experiences provide validation and reduce feelings of isolation.</a:t>
            </a:r>
            <a:endParaRPr>
              <a:solidFill>
                <a:schemeClr val="dk1"/>
              </a:solidFill>
            </a:endParaRPr>
          </a:p>
          <a:p>
            <a:pPr marL="0" lvl="0" indent="0" algn="l" rtl="0">
              <a:lnSpc>
                <a:spcPct val="115000"/>
              </a:lnSpc>
              <a:spcBef>
                <a:spcPts val="1400"/>
              </a:spcBef>
              <a:spcAft>
                <a:spcPts val="0"/>
              </a:spcAft>
              <a:buClr>
                <a:schemeClr val="dk1"/>
              </a:buClr>
              <a:buSzPts val="1100"/>
              <a:buFont typeface="Arial"/>
              <a:buNone/>
            </a:pPr>
            <a:r>
              <a:rPr lang="en" b="1">
                <a:solidFill>
                  <a:schemeClr val="dk1"/>
                </a:solidFill>
              </a:rPr>
              <a:t>Emotional Comfort</a:t>
            </a:r>
            <a:r>
              <a:rPr lang="en">
                <a:solidFill>
                  <a:schemeClr val="dk1"/>
                </a:solidFill>
              </a:rPr>
              <a:t>: Hearing stories from others who have survived similar scams can be incredibly reassuring. Peers are able to share not only their hardships but also how they coped, providing hope for recovery.</a:t>
            </a:r>
            <a:endParaRPr>
              <a:solidFill>
                <a:schemeClr val="dk1"/>
              </a:solidFill>
            </a:endParaRPr>
          </a:p>
          <a:p>
            <a:pPr marL="0" lvl="0" indent="0" algn="l" rtl="0">
              <a:lnSpc>
                <a:spcPct val="115000"/>
              </a:lnSpc>
              <a:spcBef>
                <a:spcPts val="1400"/>
              </a:spcBef>
              <a:spcAft>
                <a:spcPts val="0"/>
              </a:spcAft>
              <a:buClr>
                <a:schemeClr val="dk1"/>
              </a:buClr>
              <a:buSzPts val="1100"/>
              <a:buFont typeface="Arial"/>
              <a:buNone/>
            </a:pPr>
            <a:r>
              <a:rPr lang="en" b="1" u="sng">
                <a:solidFill>
                  <a:schemeClr val="dk1"/>
                </a:solidFill>
              </a:rPr>
              <a:t>Normalizing Emotions and Reactions</a:t>
            </a:r>
            <a:endParaRPr b="1" u="sng">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b="1">
                <a:solidFill>
                  <a:schemeClr val="dk1"/>
                </a:solidFill>
              </a:rPr>
              <a:t>De-stigmatization</a:t>
            </a:r>
            <a:r>
              <a:rPr lang="en">
                <a:solidFill>
                  <a:schemeClr val="dk1"/>
                </a:solidFill>
              </a:rPr>
              <a:t>: Many victims blame themselves or believe they should have "known better." Peer support can help normalize these feelings and reactions, showing victims that emotional manipulation is a common and powerful tactic used in romance scams.</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b="1">
                <a:solidFill>
                  <a:schemeClr val="dk1"/>
                </a:solidFill>
              </a:rPr>
              <a:t>Mutual Support</a:t>
            </a:r>
            <a:r>
              <a:rPr lang="en">
                <a:solidFill>
                  <a:schemeClr val="dk1"/>
                </a:solidFill>
              </a:rPr>
              <a:t>: When victims interact with peers who express similar emotions, they feel less abnormal or foolish. This sense of belonging helps to reduce shame and guilt, which are often barriers to healing.</a:t>
            </a:r>
            <a:endParaRPr>
              <a:solidFill>
                <a:schemeClr val="dk1"/>
              </a:solidFill>
            </a:endParaRPr>
          </a:p>
          <a:p>
            <a:pPr marL="0" lvl="0" indent="0" algn="l" rtl="0">
              <a:lnSpc>
                <a:spcPct val="115000"/>
              </a:lnSpc>
              <a:spcBef>
                <a:spcPts val="1400"/>
              </a:spcBef>
              <a:spcAft>
                <a:spcPts val="0"/>
              </a:spcAft>
              <a:buClr>
                <a:schemeClr val="dk1"/>
              </a:buClr>
              <a:buSzPts val="1100"/>
              <a:buFont typeface="Arial"/>
              <a:buNone/>
            </a:pPr>
            <a:r>
              <a:rPr lang="en" b="1" u="sng">
                <a:solidFill>
                  <a:schemeClr val="dk1"/>
                </a:solidFill>
              </a:rPr>
              <a:t>Empowerment through Shared Experiences</a:t>
            </a:r>
            <a:endParaRPr b="1" u="sng">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b="1">
                <a:solidFill>
                  <a:schemeClr val="dk1"/>
                </a:solidFill>
              </a:rPr>
              <a:t>Learning from Others</a:t>
            </a:r>
            <a:r>
              <a:rPr lang="en">
                <a:solidFill>
                  <a:schemeClr val="dk1"/>
                </a:solidFill>
              </a:rPr>
              <a:t>: Hearing how others overcame the emotional attachment to the scammer or rebuilt their lives after financial loss can inspire victims to take steps toward their own recovery.</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b="1">
                <a:solidFill>
                  <a:schemeClr val="dk1"/>
                </a:solidFill>
              </a:rPr>
              <a:t>Mutual Encouragement</a:t>
            </a:r>
            <a:r>
              <a:rPr lang="en">
                <a:solidFill>
                  <a:schemeClr val="dk1"/>
                </a:solidFill>
              </a:rPr>
              <a:t>: Victims can encourage and challenge each other in ways that a professional might not be able to. Sharing coping strategies, resources, or simple words of encouragement can promote resilience and agency.</a:t>
            </a:r>
            <a:endParaRPr>
              <a:solidFill>
                <a:schemeClr val="dk1"/>
              </a:solidFill>
            </a:endParaRPr>
          </a:p>
          <a:p>
            <a:pPr marL="0" lvl="0" indent="0" algn="l" rtl="0">
              <a:lnSpc>
                <a:spcPct val="115000"/>
              </a:lnSpc>
              <a:spcBef>
                <a:spcPts val="1400"/>
              </a:spcBef>
              <a:spcAft>
                <a:spcPts val="0"/>
              </a:spcAft>
              <a:buClr>
                <a:schemeClr val="dk1"/>
              </a:buClr>
              <a:buSzPts val="1100"/>
              <a:buFont typeface="Arial"/>
              <a:buNone/>
            </a:pPr>
            <a:r>
              <a:rPr lang="en" b="1" u="sng">
                <a:solidFill>
                  <a:schemeClr val="dk1"/>
                </a:solidFill>
              </a:rPr>
              <a:t>Fostering a Sense of Community</a:t>
            </a:r>
            <a:endParaRPr b="1" u="sng">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b="1">
                <a:solidFill>
                  <a:schemeClr val="dk1"/>
                </a:solidFill>
              </a:rPr>
              <a:t>Rebuilding Trust</a:t>
            </a:r>
            <a:r>
              <a:rPr lang="en">
                <a:solidFill>
                  <a:schemeClr val="dk1"/>
                </a:solidFill>
              </a:rPr>
              <a:t>: Romance scams often leave victims struggling with trust issues. Peer support offers a safe, non-judgmental environment where they can begin to rebuild trust with others who genuinely understand their pain.</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b="1">
                <a:solidFill>
                  <a:schemeClr val="dk1"/>
                </a:solidFill>
              </a:rPr>
              <a:t>Combatting Isolation</a:t>
            </a:r>
            <a:r>
              <a:rPr lang="en">
                <a:solidFill>
                  <a:schemeClr val="dk1"/>
                </a:solidFill>
              </a:rPr>
              <a:t>: Victims often withdraw from friends and family due to shame or confusion. Peer support fills this gap, helping them reconnect socially and emotionally with others.</a:t>
            </a:r>
            <a:endParaRPr>
              <a:solidFill>
                <a:schemeClr val="dk1"/>
              </a:solidFill>
            </a:endParaRPr>
          </a:p>
          <a:p>
            <a:pPr marL="0" lvl="0" indent="0" algn="l" rtl="0">
              <a:lnSpc>
                <a:spcPct val="115000"/>
              </a:lnSpc>
              <a:spcBef>
                <a:spcPts val="1400"/>
              </a:spcBef>
              <a:spcAft>
                <a:spcPts val="0"/>
              </a:spcAft>
              <a:buClr>
                <a:schemeClr val="dk1"/>
              </a:buClr>
              <a:buSzPts val="1100"/>
              <a:buFont typeface="Arial"/>
              <a:buNone/>
            </a:pPr>
            <a:r>
              <a:rPr lang="en" b="1" u="sng">
                <a:solidFill>
                  <a:schemeClr val="dk1"/>
                </a:solidFill>
              </a:rPr>
              <a:t>Enhancing Long-Term Recovery</a:t>
            </a:r>
            <a:endParaRPr b="1" u="sng">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b="1">
                <a:solidFill>
                  <a:schemeClr val="dk1"/>
                </a:solidFill>
              </a:rPr>
              <a:t>Sustained Support</a:t>
            </a:r>
            <a:r>
              <a:rPr lang="en">
                <a:solidFill>
                  <a:schemeClr val="dk1"/>
                </a:solidFill>
              </a:rPr>
              <a:t>: While professional interventions are crucial, they often have a limited duration. Peer support groups can provide ongoing, long-term recovery help, ensuring that victims don’t feel abandoned after professional services end.</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b="1">
                <a:solidFill>
                  <a:schemeClr val="dk1"/>
                </a:solidFill>
              </a:rPr>
              <a:t>Role Models of Resilience</a:t>
            </a:r>
            <a:r>
              <a:rPr lang="en">
                <a:solidFill>
                  <a:schemeClr val="dk1"/>
                </a:solidFill>
              </a:rPr>
              <a:t>: Witnessing others' successful recovery journeys can help victims develop hope and perseverance in their own healing process. Peer support offers living examples of resilience, which can be incredibly motivating.</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b="1">
                <a:solidFill>
                  <a:schemeClr val="dk1"/>
                </a:solidFill>
              </a:rPr>
              <a:t> </a:t>
            </a:r>
            <a:r>
              <a:rPr lang="en" b="1" u="sng">
                <a:solidFill>
                  <a:schemeClr val="dk1"/>
                </a:solidFill>
              </a:rPr>
              <a:t>Providing Practical Advice</a:t>
            </a:r>
            <a:endParaRPr b="1" u="sng">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b="1">
                <a:solidFill>
                  <a:schemeClr val="dk1"/>
                </a:solidFill>
              </a:rPr>
              <a:t>Real-Life Solutions</a:t>
            </a:r>
            <a:r>
              <a:rPr lang="en">
                <a:solidFill>
                  <a:schemeClr val="dk1"/>
                </a:solidFill>
              </a:rPr>
              <a:t>: Peers may offer practical advice about things like reporting scams to authorities, navigating financial recovery, or how to disengage emotionally from the scammer. These real-world tips can complement the psychological tools provided by professionals.</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b="1">
                <a:solidFill>
                  <a:schemeClr val="dk1"/>
                </a:solidFill>
              </a:rPr>
              <a:t>Sharing Resources</a:t>
            </a:r>
            <a:r>
              <a:rPr lang="en">
                <a:solidFill>
                  <a:schemeClr val="dk1"/>
                </a:solidFill>
              </a:rPr>
              <a:t>: Peer groups often become valuable networks for sharing resources, such as information on scam prevention, financial advice, and emotional coping mechanisms.</a:t>
            </a:r>
            <a:endParaRPr>
              <a:solidFill>
                <a:schemeClr val="dk1"/>
              </a:solidFill>
            </a:endParaRPr>
          </a:p>
          <a:p>
            <a:pPr marL="0" lvl="0" indent="0" algn="l" rtl="0">
              <a:lnSpc>
                <a:spcPct val="115000"/>
              </a:lnSpc>
              <a:spcBef>
                <a:spcPts val="1400"/>
              </a:spcBef>
              <a:spcAft>
                <a:spcPts val="0"/>
              </a:spcAft>
              <a:buClr>
                <a:schemeClr val="dk1"/>
              </a:buClr>
              <a:buSzPts val="1100"/>
              <a:buFont typeface="Arial"/>
              <a:buNone/>
            </a:pPr>
            <a:r>
              <a:rPr lang="en" b="1" u="sng">
                <a:solidFill>
                  <a:schemeClr val="dk1"/>
                </a:solidFill>
              </a:rPr>
              <a:t>Encouraging Self-Efficacy and Empowerment</a:t>
            </a:r>
            <a:endParaRPr b="1" u="sng">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b="1">
                <a:solidFill>
                  <a:schemeClr val="dk1"/>
                </a:solidFill>
              </a:rPr>
              <a:t>Peer Mentorship</a:t>
            </a:r>
            <a:r>
              <a:rPr lang="en">
                <a:solidFill>
                  <a:schemeClr val="dk1"/>
                </a:solidFill>
              </a:rPr>
              <a:t>: Victims who have made significant progress can take on a mentoring role within the group, empowering both themselves and newer members. This gives survivors a sense of agency and control over their recovery, enhancing self-efficacy.</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b="1">
                <a:solidFill>
                  <a:schemeClr val="dk1"/>
                </a:solidFill>
              </a:rPr>
              <a:t>Shifting from Victim to Survivor</a:t>
            </a:r>
            <a:r>
              <a:rPr lang="en">
                <a:solidFill>
                  <a:schemeClr val="dk1"/>
                </a:solidFill>
              </a:rPr>
              <a:t>: Being part of a community where others have successfully moved beyond victimhood helps individuals reframe their identity from victim to survivor, a key step in the deprogramming process.</a:t>
            </a:r>
            <a:endParaRPr>
              <a:solidFill>
                <a:schemeClr val="dk1"/>
              </a:solidFill>
            </a:endParaRPr>
          </a:p>
          <a:p>
            <a:pPr marL="0" lvl="0" indent="0" algn="l" rtl="0">
              <a:lnSpc>
                <a:spcPct val="115000"/>
              </a:lnSpc>
              <a:spcBef>
                <a:spcPts val="1400"/>
              </a:spcBef>
              <a:spcAft>
                <a:spcPts val="0"/>
              </a:spcAft>
              <a:buClr>
                <a:schemeClr val="dk1"/>
              </a:buClr>
              <a:buSzPts val="1100"/>
              <a:buFont typeface="Arial"/>
              <a:buNone/>
            </a:pPr>
            <a:r>
              <a:rPr lang="en" b="1" u="sng">
                <a:solidFill>
                  <a:schemeClr val="dk1"/>
                </a:solidFill>
              </a:rPr>
              <a:t>Reducing the Risk of Revictimization</a:t>
            </a:r>
            <a:endParaRPr b="1" u="sng">
              <a:solidFill>
                <a:schemeClr val="dk1"/>
              </a:solidFill>
            </a:endParaRPr>
          </a:p>
          <a:p>
            <a:pPr marL="0" lvl="0" indent="0" algn="l" rtl="0">
              <a:lnSpc>
                <a:spcPct val="115000"/>
              </a:lnSpc>
              <a:spcBef>
                <a:spcPts val="1400"/>
              </a:spcBef>
              <a:spcAft>
                <a:spcPts val="0"/>
              </a:spcAft>
              <a:buClr>
                <a:schemeClr val="dk1"/>
              </a:buClr>
              <a:buSzPts val="1100"/>
              <a:buFont typeface="Arial"/>
              <a:buNone/>
            </a:pPr>
            <a:r>
              <a:rPr lang="en" b="1">
                <a:solidFill>
                  <a:schemeClr val="dk1"/>
                </a:solidFill>
              </a:rPr>
              <a:t>Education on Red Flags</a:t>
            </a:r>
            <a:r>
              <a:rPr lang="en">
                <a:solidFill>
                  <a:schemeClr val="dk1"/>
                </a:solidFill>
              </a:rPr>
              <a:t>: Peer groups can also serve as a platform for discussing warning signs of scams and tactics used by fraudsters. Educating each other reduces the likelihood of future victimization.</a:t>
            </a:r>
            <a:endParaRPr>
              <a:solidFill>
                <a:schemeClr val="dk1"/>
              </a:solidFill>
            </a:endParaRPr>
          </a:p>
          <a:p>
            <a:pPr marL="0" lvl="0" indent="0" algn="l" rtl="0">
              <a:lnSpc>
                <a:spcPct val="115000"/>
              </a:lnSpc>
              <a:spcBef>
                <a:spcPts val="1400"/>
              </a:spcBef>
              <a:spcAft>
                <a:spcPts val="0"/>
              </a:spcAft>
              <a:buClr>
                <a:schemeClr val="dk1"/>
              </a:buClr>
              <a:buSzPts val="1100"/>
              <a:buFont typeface="Arial"/>
              <a:buNone/>
            </a:pPr>
            <a:r>
              <a:rPr lang="en" b="1">
                <a:solidFill>
                  <a:schemeClr val="dk1"/>
                </a:solidFill>
              </a:rPr>
              <a:t>Accountability and Vigilance</a:t>
            </a:r>
            <a:r>
              <a:rPr lang="en">
                <a:solidFill>
                  <a:schemeClr val="dk1"/>
                </a:solidFill>
              </a:rPr>
              <a:t>: Peer support members can hold each other accountable for maintaining boundaries and staying vigilant against further manipulation, offering a form of informal protection against falling into similar traps.</a:t>
            </a:r>
            <a:endParaRPr>
              <a:solidFill>
                <a:schemeClr val="dk1"/>
              </a:solidFill>
            </a:endParaRPr>
          </a:p>
          <a:p>
            <a:pPr marL="0" lvl="0" indent="0" algn="l" rtl="0">
              <a:lnSpc>
                <a:spcPct val="115000"/>
              </a:lnSpc>
              <a:spcBef>
                <a:spcPts val="1400"/>
              </a:spcBef>
              <a:spcAft>
                <a:spcPts val="0"/>
              </a:spcAft>
              <a:buClr>
                <a:schemeClr val="dk1"/>
              </a:buClr>
              <a:buSzPts val="1100"/>
              <a:buFont typeface="Arial"/>
              <a:buNone/>
            </a:pPr>
            <a:endParaRPr>
              <a:solidFill>
                <a:schemeClr val="dk1"/>
              </a:solidFill>
            </a:endParaRPr>
          </a:p>
          <a:p>
            <a:pPr marL="0" lvl="0" indent="0" algn="l" rtl="0">
              <a:lnSpc>
                <a:spcPct val="115000"/>
              </a:lnSpc>
              <a:spcBef>
                <a:spcPts val="1400"/>
              </a:spcBef>
              <a:spcAft>
                <a:spcPts val="0"/>
              </a:spcAft>
              <a:buClr>
                <a:schemeClr val="dk1"/>
              </a:buClr>
              <a:buSzPts val="1100"/>
              <a:buFont typeface="Arial"/>
              <a:buNone/>
            </a:pPr>
            <a:endParaRPr>
              <a:solidFill>
                <a:schemeClr val="dk1"/>
              </a:solidFill>
            </a:endParaRPr>
          </a:p>
          <a:p>
            <a:pPr marL="0" lvl="0" indent="0" algn="l" rtl="0">
              <a:lnSpc>
                <a:spcPct val="115000"/>
              </a:lnSpc>
              <a:spcBef>
                <a:spcPts val="1400"/>
              </a:spcBef>
              <a:spcAft>
                <a:spcPts val="0"/>
              </a:spcAft>
              <a:buClr>
                <a:schemeClr val="dk1"/>
              </a:buClr>
              <a:buSzPts val="1100"/>
              <a:buFont typeface="Arial"/>
              <a:buNone/>
            </a:pPr>
            <a:endParaRPr>
              <a:solidFill>
                <a:schemeClr val="dk1"/>
              </a:solidFill>
            </a:endParaRPr>
          </a:p>
          <a:p>
            <a:pPr marL="0" lvl="0" indent="0" algn="l" rtl="0">
              <a:spcBef>
                <a:spcPts val="400"/>
              </a:spcBef>
              <a:spcAft>
                <a:spcPts val="0"/>
              </a:spcAft>
              <a:buClr>
                <a:schemeClr val="dk1"/>
              </a:buClr>
              <a:buSzPts val="1100"/>
              <a:buFont typeface="Arial"/>
              <a:buNone/>
            </a:pPr>
            <a:r>
              <a:rPr lang="en" b="1" u="sng">
                <a:solidFill>
                  <a:schemeClr val="dk1"/>
                </a:solidFill>
              </a:rPr>
              <a:t>Build Trust and Rapport</a:t>
            </a:r>
            <a:endParaRPr b="1" u="sng">
              <a:solidFill>
                <a:schemeClr val="dk1"/>
              </a:solidFill>
            </a:endParaRPr>
          </a:p>
          <a:p>
            <a:pPr marL="0" lvl="0" indent="0" algn="l" rtl="0">
              <a:spcBef>
                <a:spcPts val="0"/>
              </a:spcBef>
              <a:spcAft>
                <a:spcPts val="0"/>
              </a:spcAft>
              <a:buClr>
                <a:schemeClr val="dk1"/>
              </a:buClr>
              <a:buSzPts val="1100"/>
              <a:buFont typeface="Arial"/>
              <a:buNone/>
            </a:pPr>
            <a:r>
              <a:rPr lang="en" b="1">
                <a:solidFill>
                  <a:schemeClr val="dk1"/>
                </a:solidFill>
              </a:rPr>
              <a:t>Initial Engagement</a:t>
            </a:r>
            <a:r>
              <a:rPr lang="en">
                <a:solidFill>
                  <a:schemeClr val="dk1"/>
                </a:solidFill>
              </a:rPr>
              <a:t> we create a safe, non-judgmental space for the victim. Many victims feel embarrassed or ashamed, so building rapport is essential to encourage open communication. </a:t>
            </a:r>
            <a:endParaRPr>
              <a:solidFill>
                <a:schemeClr val="dk1"/>
              </a:solidFill>
            </a:endParaRPr>
          </a:p>
          <a:p>
            <a:pPr marL="0" lvl="0" indent="0" algn="l" rtl="0">
              <a:spcBef>
                <a:spcPts val="0"/>
              </a:spcBef>
              <a:spcAft>
                <a:spcPts val="0"/>
              </a:spcAft>
              <a:buClr>
                <a:schemeClr val="dk1"/>
              </a:buClr>
              <a:buSzPts val="1100"/>
              <a:buFont typeface="Arial"/>
              <a:buNone/>
            </a:pPr>
            <a:r>
              <a:rPr lang="en" b="1">
                <a:solidFill>
                  <a:schemeClr val="dk1"/>
                </a:solidFill>
              </a:rPr>
              <a:t>Active Listening</a:t>
            </a:r>
            <a:r>
              <a:rPr lang="en">
                <a:solidFill>
                  <a:schemeClr val="dk1"/>
                </a:solidFill>
              </a:rPr>
              <a:t>: Importance placed on listening attentively to the victim’s story, validating their emotions without belittling their experiences.</a:t>
            </a:r>
            <a:endParaRPr>
              <a:solidFill>
                <a:schemeClr val="dk1"/>
              </a:solidFill>
            </a:endParaRPr>
          </a:p>
          <a:p>
            <a:pPr marL="0" lvl="0" indent="0" algn="l" rtl="0">
              <a:spcBef>
                <a:spcPts val="0"/>
              </a:spcBef>
              <a:spcAft>
                <a:spcPts val="0"/>
              </a:spcAft>
              <a:buClr>
                <a:schemeClr val="dk1"/>
              </a:buClr>
              <a:buSzPts val="1100"/>
              <a:buFont typeface="Arial"/>
              <a:buNone/>
            </a:pPr>
            <a:br>
              <a:rPr lang="en">
                <a:solidFill>
                  <a:schemeClr val="dk1"/>
                </a:solidFill>
              </a:rPr>
            </a:br>
            <a:r>
              <a:rPr lang="en" b="1" u="sng">
                <a:solidFill>
                  <a:schemeClr val="dk1"/>
                </a:solidFill>
              </a:rPr>
              <a:t>Assess the Extent of the Manipulation</a:t>
            </a:r>
            <a:endParaRPr>
              <a:solidFill>
                <a:schemeClr val="dk1"/>
              </a:solidFill>
            </a:endParaRPr>
          </a:p>
          <a:p>
            <a:pPr marL="0" lvl="0" indent="0" algn="l" rtl="0">
              <a:spcBef>
                <a:spcPts val="0"/>
              </a:spcBef>
              <a:spcAft>
                <a:spcPts val="0"/>
              </a:spcAft>
              <a:buClr>
                <a:schemeClr val="dk1"/>
              </a:buClr>
              <a:buSzPts val="1100"/>
              <a:buFont typeface="Arial"/>
              <a:buNone/>
            </a:pPr>
            <a:r>
              <a:rPr lang="en" b="1">
                <a:solidFill>
                  <a:schemeClr val="dk1"/>
                </a:solidFill>
              </a:rPr>
              <a:t>Emotional and Financial Assessment</a:t>
            </a:r>
            <a:r>
              <a:rPr lang="en">
                <a:solidFill>
                  <a:schemeClr val="dk1"/>
                </a:solidFill>
              </a:rPr>
              <a:t>: A thorough assessment of the scam's emotional and financial impact is conducted. This includes exploring the victim's emotional attachment to the scammer, the depth of the relationship, and financial losses.</a:t>
            </a:r>
            <a:endParaRPr>
              <a:solidFill>
                <a:schemeClr val="dk1"/>
              </a:solidFill>
            </a:endParaRPr>
          </a:p>
          <a:p>
            <a:pPr marL="0" lvl="0" indent="0" algn="l" rtl="0">
              <a:spcBef>
                <a:spcPts val="0"/>
              </a:spcBef>
              <a:spcAft>
                <a:spcPts val="0"/>
              </a:spcAft>
              <a:buClr>
                <a:schemeClr val="dk1"/>
              </a:buClr>
              <a:buSzPts val="1100"/>
              <a:buFont typeface="Arial"/>
              <a:buNone/>
            </a:pPr>
            <a:r>
              <a:rPr lang="en" b="1">
                <a:solidFill>
                  <a:schemeClr val="dk1"/>
                </a:solidFill>
              </a:rPr>
              <a:t>Cognitive Dissonance</a:t>
            </a:r>
            <a:r>
              <a:rPr lang="en">
                <a:solidFill>
                  <a:schemeClr val="dk1"/>
                </a:solidFill>
              </a:rPr>
              <a:t>: victims often struggle with conflicting emotions, believing they were in a genuine relationship despite signs of deception. The group helps them process these contradictions.</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b="1" u="sng">
                <a:solidFill>
                  <a:schemeClr val="dk1"/>
                </a:solidFill>
              </a:rPr>
              <a:t>Psychoeducation</a:t>
            </a:r>
            <a:endParaRPr b="1" u="sng">
              <a:solidFill>
                <a:schemeClr val="dk1"/>
              </a:solidFill>
            </a:endParaRPr>
          </a:p>
          <a:p>
            <a:pPr marL="0" lvl="0" indent="0" algn="l" rtl="0">
              <a:spcBef>
                <a:spcPts val="0"/>
              </a:spcBef>
              <a:spcAft>
                <a:spcPts val="0"/>
              </a:spcAft>
              <a:buClr>
                <a:schemeClr val="dk1"/>
              </a:buClr>
              <a:buSzPts val="1100"/>
              <a:buFont typeface="Arial"/>
              <a:buNone/>
            </a:pPr>
            <a:r>
              <a:rPr lang="en" b="1">
                <a:solidFill>
                  <a:schemeClr val="dk1"/>
                </a:solidFill>
              </a:rPr>
              <a:t>Understanding the Scam</a:t>
            </a:r>
            <a:r>
              <a:rPr lang="en">
                <a:solidFill>
                  <a:schemeClr val="dk1"/>
                </a:solidFill>
              </a:rPr>
              <a:t>: educating victims about common tactics used in romance scams, such as “love bombing,” emotional manipulation, and financial exploitation. Understanding the psychology behind scams can help victims come to terms with their experiences. </a:t>
            </a:r>
            <a:endParaRPr>
              <a:solidFill>
                <a:schemeClr val="dk1"/>
              </a:solidFill>
            </a:endParaRPr>
          </a:p>
          <a:p>
            <a:pPr marL="0" lvl="0" indent="0" algn="l" rtl="0">
              <a:spcBef>
                <a:spcPts val="0"/>
              </a:spcBef>
              <a:spcAft>
                <a:spcPts val="0"/>
              </a:spcAft>
              <a:buClr>
                <a:schemeClr val="dk1"/>
              </a:buClr>
              <a:buSzPts val="1100"/>
              <a:buFont typeface="Arial"/>
              <a:buNone/>
            </a:pPr>
            <a:r>
              <a:rPr lang="en" b="1">
                <a:solidFill>
                  <a:schemeClr val="dk1"/>
                </a:solidFill>
              </a:rPr>
              <a:t>Fraud Awareness</a:t>
            </a:r>
            <a:r>
              <a:rPr lang="en">
                <a:solidFill>
                  <a:schemeClr val="dk1"/>
                </a:solidFill>
              </a:rPr>
              <a:t>: victims are taught about how fraudsters exploit vulnerabilities and are guided through the mechanics of how they were scammed, which can help dismantle the emotional bond they feel with the scammer.</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b="1" u="sng">
                <a:solidFill>
                  <a:schemeClr val="dk1"/>
                </a:solidFill>
              </a:rPr>
              <a:t>Emotional Support and Counseling</a:t>
            </a:r>
            <a:endParaRPr b="1" u="sng">
              <a:solidFill>
                <a:schemeClr val="dk1"/>
              </a:solidFill>
            </a:endParaRPr>
          </a:p>
          <a:p>
            <a:pPr marL="0" lvl="0" indent="0" algn="l" rtl="0">
              <a:spcBef>
                <a:spcPts val="0"/>
              </a:spcBef>
              <a:spcAft>
                <a:spcPts val="0"/>
              </a:spcAft>
              <a:buClr>
                <a:schemeClr val="dk1"/>
              </a:buClr>
              <a:buSzPts val="1100"/>
              <a:buFont typeface="Arial"/>
              <a:buNone/>
            </a:pPr>
            <a:r>
              <a:rPr lang="en" b="1">
                <a:solidFill>
                  <a:schemeClr val="dk1"/>
                </a:solidFill>
              </a:rPr>
              <a:t>Trauma Informed</a:t>
            </a:r>
            <a:r>
              <a:rPr lang="en">
                <a:solidFill>
                  <a:schemeClr val="dk1"/>
                </a:solidFill>
              </a:rPr>
              <a:t>: many victims experience trauma, anxiety, depression, or feelings of worthlessness. Therapeutic interventions, such as trauma-informed cognitive behavioral therapy (CBT), can help victims process their emotions and rebuild self-esteem. </a:t>
            </a:r>
            <a:endParaRPr>
              <a:solidFill>
                <a:schemeClr val="dk1"/>
              </a:solidFill>
            </a:endParaRPr>
          </a:p>
          <a:p>
            <a:pPr marL="0" lvl="0" indent="0" algn="l" rtl="0">
              <a:spcBef>
                <a:spcPts val="0"/>
              </a:spcBef>
              <a:spcAft>
                <a:spcPts val="0"/>
              </a:spcAft>
              <a:buClr>
                <a:schemeClr val="dk1"/>
              </a:buClr>
              <a:buSzPts val="1100"/>
              <a:buFont typeface="Arial"/>
              <a:buNone/>
            </a:pPr>
            <a:r>
              <a:rPr lang="en" b="1">
                <a:solidFill>
                  <a:schemeClr val="dk1"/>
                </a:solidFill>
              </a:rPr>
              <a:t>Grief processing/ peer support</a:t>
            </a:r>
            <a:r>
              <a:rPr lang="en">
                <a:solidFill>
                  <a:schemeClr val="dk1"/>
                </a:solidFill>
              </a:rPr>
              <a:t>:  for some, the emotional attachment feels like a genuine loss. Peers can provide support to help victims mourn the “relationship” they thought they had.</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b="1" u="sng">
                <a:solidFill>
                  <a:schemeClr val="dk1"/>
                </a:solidFill>
              </a:rPr>
              <a:t>Cognitive Restructuring </a:t>
            </a:r>
            <a:endParaRPr b="1" u="sng">
              <a:solidFill>
                <a:schemeClr val="dk1"/>
              </a:solidFill>
            </a:endParaRPr>
          </a:p>
          <a:p>
            <a:pPr marL="0" lvl="0" indent="0" algn="l" rtl="0">
              <a:spcBef>
                <a:spcPts val="0"/>
              </a:spcBef>
              <a:spcAft>
                <a:spcPts val="0"/>
              </a:spcAft>
              <a:buClr>
                <a:schemeClr val="dk1"/>
              </a:buClr>
              <a:buSzPts val="1100"/>
              <a:buFont typeface="Arial"/>
              <a:buNone/>
            </a:pPr>
            <a:r>
              <a:rPr lang="en" b="1">
                <a:solidFill>
                  <a:schemeClr val="dk1"/>
                </a:solidFill>
              </a:rPr>
              <a:t>Challenging Beliefs</a:t>
            </a:r>
            <a:r>
              <a:rPr lang="en">
                <a:solidFill>
                  <a:schemeClr val="dk1"/>
                </a:solidFill>
              </a:rPr>
              <a:t>: Victims may hold onto false beliefs or remain emotionally attached to the scammer. Facilitator helps challenge and reconstruct these beliefs by providing facts and cognitive-behavioral techniques to shift thinking patterns.</a:t>
            </a:r>
            <a:endParaRPr>
              <a:solidFill>
                <a:schemeClr val="dk1"/>
              </a:solidFill>
            </a:endParaRPr>
          </a:p>
          <a:p>
            <a:pPr marL="0" lvl="0" indent="0" algn="l" rtl="0">
              <a:spcBef>
                <a:spcPts val="0"/>
              </a:spcBef>
              <a:spcAft>
                <a:spcPts val="0"/>
              </a:spcAft>
              <a:buClr>
                <a:schemeClr val="dk1"/>
              </a:buClr>
              <a:buSzPts val="1100"/>
              <a:buFont typeface="Arial"/>
              <a:buNone/>
            </a:pPr>
            <a:r>
              <a:rPr lang="en" b="1">
                <a:solidFill>
                  <a:schemeClr val="dk1"/>
                </a:solidFill>
              </a:rPr>
              <a:t>Reality Testing</a:t>
            </a:r>
            <a:r>
              <a:rPr lang="en">
                <a:solidFill>
                  <a:schemeClr val="dk1"/>
                </a:solidFill>
              </a:rPr>
              <a:t>: Encouraging the victim to examine the scammer’s claims, behaviors, and inconsistencies can help them see the deception more clearly.</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b="1" u="sng">
                <a:solidFill>
                  <a:schemeClr val="dk1"/>
                </a:solidFill>
              </a:rPr>
              <a:t>Building Resilience and Coping Strategies</a:t>
            </a:r>
            <a:endParaRPr b="1" u="sng">
              <a:solidFill>
                <a:schemeClr val="dk1"/>
              </a:solidFill>
            </a:endParaRPr>
          </a:p>
          <a:p>
            <a:pPr marL="0" lvl="0" indent="0" algn="l" rtl="0">
              <a:spcBef>
                <a:spcPts val="0"/>
              </a:spcBef>
              <a:spcAft>
                <a:spcPts val="0"/>
              </a:spcAft>
              <a:buClr>
                <a:schemeClr val="dk1"/>
              </a:buClr>
              <a:buSzPts val="1100"/>
              <a:buFont typeface="Arial"/>
              <a:buNone/>
            </a:pPr>
            <a:r>
              <a:rPr lang="en" b="1">
                <a:solidFill>
                  <a:schemeClr val="dk1"/>
                </a:solidFill>
              </a:rPr>
              <a:t>Empowerment</a:t>
            </a:r>
            <a:r>
              <a:rPr lang="en">
                <a:solidFill>
                  <a:schemeClr val="dk1"/>
                </a:solidFill>
              </a:rPr>
              <a:t>: Victims are encouraged to reclaim their autonomy and make informed decisions going forward. Empowering them helps to restore their sense of control over their lives.</a:t>
            </a:r>
            <a:endParaRPr>
              <a:solidFill>
                <a:schemeClr val="dk1"/>
              </a:solidFill>
            </a:endParaRPr>
          </a:p>
          <a:p>
            <a:pPr marL="0" lvl="0" indent="0" algn="l" rtl="0">
              <a:spcBef>
                <a:spcPts val="0"/>
              </a:spcBef>
              <a:spcAft>
                <a:spcPts val="0"/>
              </a:spcAft>
              <a:buClr>
                <a:schemeClr val="dk1"/>
              </a:buClr>
              <a:buSzPts val="1100"/>
              <a:buFont typeface="Arial"/>
              <a:buNone/>
            </a:pPr>
            <a:r>
              <a:rPr lang="en" b="1">
                <a:solidFill>
                  <a:schemeClr val="dk1"/>
                </a:solidFill>
              </a:rPr>
              <a:t>Self-Care and Support Systems</a:t>
            </a:r>
            <a:r>
              <a:rPr lang="en">
                <a:solidFill>
                  <a:schemeClr val="dk1"/>
                </a:solidFill>
              </a:rPr>
              <a:t>: Social workers help victims reestablish self-care routines and connect with supportive friends, family, or peer groups to prevent further isolation.</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b="1" u="sng">
                <a:solidFill>
                  <a:schemeClr val="dk1"/>
                </a:solidFill>
              </a:rPr>
              <a:t>Long-Term Follow-Up and Support</a:t>
            </a:r>
            <a:endParaRPr b="1" u="sng">
              <a:solidFill>
                <a:schemeClr val="dk1"/>
              </a:solidFill>
            </a:endParaRPr>
          </a:p>
          <a:p>
            <a:pPr marL="0" lvl="0" indent="0" algn="l" rtl="0">
              <a:spcBef>
                <a:spcPts val="0"/>
              </a:spcBef>
              <a:spcAft>
                <a:spcPts val="0"/>
              </a:spcAft>
              <a:buClr>
                <a:schemeClr val="dk1"/>
              </a:buClr>
              <a:buSzPts val="1100"/>
              <a:buFont typeface="Arial"/>
              <a:buNone/>
            </a:pPr>
            <a:r>
              <a:rPr lang="en" b="1">
                <a:solidFill>
                  <a:schemeClr val="dk1"/>
                </a:solidFill>
              </a:rPr>
              <a:t>Preventing Recurrence</a:t>
            </a:r>
            <a:r>
              <a:rPr lang="en">
                <a:solidFill>
                  <a:schemeClr val="dk1"/>
                </a:solidFill>
              </a:rPr>
              <a:t>: Facilitator helps victims recognize red flags to prevent future scams, offering ongoing check-ins or referrals to peer support groups.</a:t>
            </a:r>
            <a:endParaRPr>
              <a:solidFill>
                <a:schemeClr val="dk1"/>
              </a:solidFill>
            </a:endParaRPr>
          </a:p>
          <a:p>
            <a:pPr marL="0" lvl="0" indent="0" algn="l" rtl="0">
              <a:spcBef>
                <a:spcPts val="0"/>
              </a:spcBef>
              <a:spcAft>
                <a:spcPts val="0"/>
              </a:spcAft>
              <a:buClr>
                <a:schemeClr val="dk1"/>
              </a:buClr>
              <a:buSzPts val="1100"/>
              <a:buFont typeface="Arial"/>
              <a:buNone/>
            </a:pPr>
            <a:r>
              <a:rPr lang="en" b="1">
                <a:solidFill>
                  <a:schemeClr val="dk1"/>
                </a:solidFill>
              </a:rPr>
              <a:t>Rebuilding Trust</a:t>
            </a:r>
            <a:r>
              <a:rPr lang="en">
                <a:solidFill>
                  <a:schemeClr val="dk1"/>
                </a:solidFill>
              </a:rPr>
              <a:t>: Victims may find it difficult to trust others again. Long-term support involves helping victims rebuild trust in themselves and their ability to form healthy relationships.</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rPr>
              <a:t>Through these steps, our group helps romance scam victims regain emotional stability, financial security, and trust, while dismantling the manipulative tactics that led them to be victimized.</a:t>
            </a:r>
            <a:endParaRPr>
              <a:solidFill>
                <a:schemeClr val="dk1"/>
              </a:solidFill>
            </a:endParaRPr>
          </a:p>
          <a:p>
            <a:pPr marL="0" lvl="0" indent="0" algn="l" rtl="0">
              <a:lnSpc>
                <a:spcPct val="115000"/>
              </a:lnSpc>
              <a:spcBef>
                <a:spcPts val="1400"/>
              </a:spcBef>
              <a:spcAft>
                <a:spcPts val="0"/>
              </a:spcAft>
              <a:buClr>
                <a:schemeClr val="dk1"/>
              </a:buClr>
              <a:buSzPts val="1100"/>
              <a:buFont typeface="Arial"/>
              <a:buNone/>
            </a:pPr>
            <a:r>
              <a:rPr lang="en" u="sng">
                <a:solidFill>
                  <a:schemeClr val="dk1"/>
                </a:solidFill>
              </a:rPr>
              <a:t>Challenges:</a:t>
            </a:r>
            <a:endParaRPr u="sng">
              <a:solidFill>
                <a:schemeClr val="dk1"/>
              </a:solidFill>
            </a:endParaRPr>
          </a:p>
          <a:p>
            <a:pPr marL="0" lvl="0" indent="0" algn="l" rtl="0">
              <a:lnSpc>
                <a:spcPct val="115000"/>
              </a:lnSpc>
              <a:spcBef>
                <a:spcPts val="1400"/>
              </a:spcBef>
              <a:spcAft>
                <a:spcPts val="0"/>
              </a:spcAft>
              <a:buClr>
                <a:schemeClr val="dk1"/>
              </a:buClr>
              <a:buSzPts val="1100"/>
              <a:buFont typeface="Arial"/>
              <a:buNone/>
            </a:pPr>
            <a:r>
              <a:rPr lang="en">
                <a:solidFill>
                  <a:schemeClr val="dk1"/>
                </a:solidFill>
              </a:rPr>
              <a:t>Vulnerability</a:t>
            </a:r>
            <a:endParaRPr>
              <a:solidFill>
                <a:schemeClr val="dk1"/>
              </a:solidFill>
            </a:endParaRPr>
          </a:p>
          <a:p>
            <a:pPr marL="0" lvl="0" indent="0" algn="l" rtl="0">
              <a:lnSpc>
                <a:spcPct val="115000"/>
              </a:lnSpc>
              <a:spcBef>
                <a:spcPts val="1400"/>
              </a:spcBef>
              <a:spcAft>
                <a:spcPts val="0"/>
              </a:spcAft>
              <a:buClr>
                <a:schemeClr val="dk1"/>
              </a:buClr>
              <a:buSzPts val="1100"/>
              <a:buFont typeface="Arial"/>
              <a:buNone/>
            </a:pPr>
            <a:r>
              <a:rPr lang="en">
                <a:solidFill>
                  <a:schemeClr val="dk1"/>
                </a:solidFill>
              </a:rPr>
              <a:t>Unfulfilled Needs</a:t>
            </a:r>
            <a:endParaRPr>
              <a:solidFill>
                <a:schemeClr val="dk1"/>
              </a:solidFill>
            </a:endParaRPr>
          </a:p>
          <a:p>
            <a:pPr marL="0" lvl="0" indent="0" algn="l" rtl="0">
              <a:lnSpc>
                <a:spcPct val="115000"/>
              </a:lnSpc>
              <a:spcBef>
                <a:spcPts val="1400"/>
              </a:spcBef>
              <a:spcAft>
                <a:spcPts val="0"/>
              </a:spcAft>
              <a:buClr>
                <a:schemeClr val="dk1"/>
              </a:buClr>
              <a:buSzPts val="1100"/>
              <a:buFont typeface="Arial"/>
              <a:buNone/>
            </a:pPr>
            <a:r>
              <a:rPr lang="en">
                <a:solidFill>
                  <a:schemeClr val="dk1"/>
                </a:solidFill>
              </a:rPr>
              <a:t>Loneliness </a:t>
            </a:r>
            <a:endParaRPr>
              <a:solidFill>
                <a:schemeClr val="dk1"/>
              </a:solidFill>
            </a:endParaRPr>
          </a:p>
          <a:p>
            <a:pPr marL="0" lvl="0" indent="0" algn="l" rtl="0">
              <a:lnSpc>
                <a:spcPct val="115000"/>
              </a:lnSpc>
              <a:spcBef>
                <a:spcPts val="1400"/>
              </a:spcBef>
              <a:spcAft>
                <a:spcPts val="0"/>
              </a:spcAft>
              <a:buClr>
                <a:schemeClr val="dk1"/>
              </a:buClr>
              <a:buSzPts val="1100"/>
              <a:buFont typeface="Arial"/>
              <a:buNone/>
            </a:pPr>
            <a:endParaRPr>
              <a:solidFill>
                <a:schemeClr val="dk1"/>
              </a:solidFill>
            </a:endParaRPr>
          </a:p>
          <a:p>
            <a:pPr marL="0" lvl="0" indent="0" algn="l" rtl="0">
              <a:lnSpc>
                <a:spcPct val="115000"/>
              </a:lnSpc>
              <a:spcBef>
                <a:spcPts val="1400"/>
              </a:spcBef>
              <a:spcAft>
                <a:spcPts val="400"/>
              </a:spcAft>
              <a:buNone/>
            </a:pPr>
            <a:r>
              <a:rPr lang="en">
                <a:solidFill>
                  <a:schemeClr val="dk1"/>
                </a:solidFill>
              </a:rPr>
              <a:t>Stories?</a:t>
            </a:r>
            <a:endParaRPr>
              <a:solidFill>
                <a:schemeClr val="dk1"/>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g37fd8e01423_0_5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 name="Google Shape;90;g37fd8e01423_0_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JEN</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None/>
            </a:pPr>
            <a:r>
              <a:rPr lang="en">
                <a:solidFill>
                  <a:schemeClr val="dk1"/>
                </a:solidFill>
              </a:rPr>
              <a:t>The way I look at and approach communication is through a customer service lens. Trauma informed training is based on the premise that victims are victims no matter what the crime: the approach should be sensitive, empathetic, and supportive, as these victims often feel embarrassed, violated, and emotionally distraught. We also know that language matters: Avoid any statements that could imply the victim was naïve or should have seen the warning signs; focus on the scammer’s deceitful tactics, not the victim’s actions. </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b="1" u="sng">
                <a:solidFill>
                  <a:schemeClr val="dk1"/>
                </a:solidFill>
              </a:rPr>
              <a:t>Provide support and resources</a:t>
            </a:r>
            <a:endParaRPr b="1" u="sng">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b="1">
                <a:solidFill>
                  <a:schemeClr val="dk1"/>
                </a:solidFill>
              </a:rPr>
              <a:t>What to Say</a:t>
            </a:r>
            <a:r>
              <a:rPr lang="en">
                <a:solidFill>
                  <a:schemeClr val="dk1"/>
                </a:solidFill>
              </a:rPr>
              <a:t>: “We know this is an emotional time. If you’d like, I can connect you with counseling services or support groups that specialize in helping victims of scams.” or “Would you like information on how to talk to someone who’s been through something similar? Peer support can be really helpful during this time.”</a:t>
            </a:r>
            <a:endParaRPr>
              <a:solidFill>
                <a:schemeClr val="dk1"/>
              </a:solidFill>
            </a:endParaRPr>
          </a:p>
          <a:p>
            <a:pPr marL="0" lvl="0" indent="0" algn="l" rtl="0">
              <a:lnSpc>
                <a:spcPct val="115000"/>
              </a:lnSpc>
              <a:spcBef>
                <a:spcPts val="0"/>
              </a:spcBef>
              <a:spcAft>
                <a:spcPts val="0"/>
              </a:spcAft>
              <a:buNone/>
            </a:pPr>
            <a:r>
              <a:rPr lang="en" b="1">
                <a:solidFill>
                  <a:schemeClr val="dk1"/>
                </a:solidFill>
              </a:rPr>
              <a:t>What to Do</a:t>
            </a:r>
            <a:r>
              <a:rPr lang="en">
                <a:solidFill>
                  <a:schemeClr val="dk1"/>
                </a:solidFill>
              </a:rPr>
              <a:t>: Have a list of mental health resources, support groups, or non-profits that offer emotional and financial assistance to scam victims. Offer to help victims connect with these services as part of the recovery process.</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lnSpc>
                <a:spcPct val="115000"/>
              </a:lnSpc>
              <a:spcBef>
                <a:spcPts val="1400"/>
              </a:spcBef>
              <a:spcAft>
                <a:spcPts val="0"/>
              </a:spcAft>
              <a:buNone/>
            </a:pPr>
            <a:r>
              <a:rPr lang="en" b="1" u="sng">
                <a:solidFill>
                  <a:schemeClr val="dk1"/>
                </a:solidFill>
              </a:rPr>
              <a:t>Explain the process clearly</a:t>
            </a:r>
            <a:endParaRPr b="1" u="sng">
              <a:solidFill>
                <a:schemeClr val="dk1"/>
              </a:solidFill>
            </a:endParaRPr>
          </a:p>
          <a:p>
            <a:pPr marL="0" lvl="0" indent="0" algn="l" rtl="0">
              <a:lnSpc>
                <a:spcPct val="115000"/>
              </a:lnSpc>
              <a:spcBef>
                <a:spcPts val="1400"/>
              </a:spcBef>
              <a:spcAft>
                <a:spcPts val="0"/>
              </a:spcAft>
              <a:buNone/>
            </a:pPr>
            <a:r>
              <a:rPr lang="en" b="1">
                <a:solidFill>
                  <a:schemeClr val="dk1"/>
                </a:solidFill>
              </a:rPr>
              <a:t>What to Say</a:t>
            </a:r>
            <a:r>
              <a:rPr lang="en">
                <a:solidFill>
                  <a:schemeClr val="dk1"/>
                </a:solidFill>
              </a:rPr>
              <a:t>: </a:t>
            </a:r>
            <a:r>
              <a:rPr lang="en" b="1">
                <a:solidFill>
                  <a:schemeClr val="dk1"/>
                </a:solidFill>
              </a:rPr>
              <a:t>For Law Enforcement</a:t>
            </a:r>
            <a:r>
              <a:rPr lang="en">
                <a:solidFill>
                  <a:schemeClr val="dk1"/>
                </a:solidFill>
              </a:rPr>
              <a:t>: “We’ll take down all the details of the scam, including any communications you had with the scammer, and we’ll begin an investigation. Here’s what you can expect moving forward.” </a:t>
            </a:r>
            <a:r>
              <a:rPr lang="en" b="1">
                <a:solidFill>
                  <a:schemeClr val="dk1"/>
                </a:solidFill>
              </a:rPr>
              <a:t>For Customer Service</a:t>
            </a:r>
            <a:r>
              <a:rPr lang="en">
                <a:solidFill>
                  <a:schemeClr val="dk1"/>
                </a:solidFill>
              </a:rPr>
              <a:t>: “We’ll help you take steps to secure your accounts and investigate any fraudulent charges. Let’s start by reviewing your account activity and ensuring everything is secure.”</a:t>
            </a:r>
            <a:endParaRPr>
              <a:solidFill>
                <a:schemeClr val="dk1"/>
              </a:solidFill>
            </a:endParaRPr>
          </a:p>
          <a:p>
            <a:pPr marL="0" lvl="0" indent="0" algn="l" rtl="0">
              <a:lnSpc>
                <a:spcPct val="115000"/>
              </a:lnSpc>
              <a:spcBef>
                <a:spcPts val="1400"/>
              </a:spcBef>
              <a:spcAft>
                <a:spcPts val="0"/>
              </a:spcAft>
              <a:buNone/>
            </a:pPr>
            <a:r>
              <a:rPr lang="en" b="1">
                <a:solidFill>
                  <a:schemeClr val="dk1"/>
                </a:solidFill>
              </a:rPr>
              <a:t>What do Do</a:t>
            </a:r>
            <a:r>
              <a:rPr lang="en">
                <a:solidFill>
                  <a:schemeClr val="dk1"/>
                </a:solidFill>
              </a:rPr>
              <a:t>: Clearly outline what steps will be taken, whether it’s opening an investigation, freezing accounts, or filing a fraud report. Be transparent about what to expect in terms of timeframes and potential outcomes.</a:t>
            </a:r>
            <a:endParaRPr>
              <a:solidFill>
                <a:schemeClr val="dk1"/>
              </a:solidFill>
            </a:endParaRPr>
          </a:p>
          <a:p>
            <a:pPr marL="0" lvl="0" indent="0" algn="l" rtl="0">
              <a:lnSpc>
                <a:spcPct val="115000"/>
              </a:lnSpc>
              <a:spcBef>
                <a:spcPts val="1400"/>
              </a:spcBef>
              <a:spcAft>
                <a:spcPts val="0"/>
              </a:spcAft>
              <a:buNone/>
            </a:pPr>
            <a:r>
              <a:rPr lang="en" b="1" u="sng">
                <a:solidFill>
                  <a:schemeClr val="dk1"/>
                </a:solidFill>
              </a:rPr>
              <a:t>Practical Steps</a:t>
            </a:r>
            <a:endParaRPr b="1" u="sng">
              <a:solidFill>
                <a:schemeClr val="dk1"/>
              </a:solidFill>
            </a:endParaRPr>
          </a:p>
          <a:p>
            <a:pPr marL="0" lvl="0" indent="0" algn="l" rtl="0">
              <a:lnSpc>
                <a:spcPct val="115000"/>
              </a:lnSpc>
              <a:spcBef>
                <a:spcPts val="1400"/>
              </a:spcBef>
              <a:spcAft>
                <a:spcPts val="0"/>
              </a:spcAft>
              <a:buNone/>
            </a:pPr>
            <a:r>
              <a:rPr lang="en" b="1">
                <a:solidFill>
                  <a:schemeClr val="dk1"/>
                </a:solidFill>
              </a:rPr>
              <a:t>What to Say</a:t>
            </a:r>
            <a:r>
              <a:rPr lang="en">
                <a:solidFill>
                  <a:schemeClr val="dk1"/>
                </a:solidFill>
              </a:rPr>
              <a:t>: </a:t>
            </a:r>
            <a:r>
              <a:rPr lang="en" b="1">
                <a:solidFill>
                  <a:schemeClr val="dk1"/>
                </a:solidFill>
              </a:rPr>
              <a:t>For Law Enforcement</a:t>
            </a:r>
            <a:r>
              <a:rPr lang="en">
                <a:solidFill>
                  <a:schemeClr val="dk1"/>
                </a:solidFill>
              </a:rPr>
              <a:t>: “Make sure to keep a record of all communications you’ve had with the scammer, including emails, texts, and any financial transactions.” </a:t>
            </a:r>
            <a:r>
              <a:rPr lang="en" b="1">
                <a:solidFill>
                  <a:schemeClr val="dk1"/>
                </a:solidFill>
              </a:rPr>
              <a:t>For Customer Service</a:t>
            </a:r>
            <a:r>
              <a:rPr lang="en">
                <a:solidFill>
                  <a:schemeClr val="dk1"/>
                </a:solidFill>
              </a:rPr>
              <a:t>: “I recommend you change your passwords immediately and monitor your accounts for any suspicious activity. We’ll also help you report this to the relevant authorities.”</a:t>
            </a:r>
            <a:endParaRPr>
              <a:solidFill>
                <a:schemeClr val="dk1"/>
              </a:solidFill>
            </a:endParaRPr>
          </a:p>
          <a:p>
            <a:pPr marL="0" lvl="0" indent="0" algn="l" rtl="0">
              <a:lnSpc>
                <a:spcPct val="115000"/>
              </a:lnSpc>
              <a:spcBef>
                <a:spcPts val="400"/>
              </a:spcBef>
              <a:spcAft>
                <a:spcPts val="0"/>
              </a:spcAft>
              <a:buNone/>
            </a:pPr>
            <a:r>
              <a:rPr lang="en" b="1">
                <a:solidFill>
                  <a:schemeClr val="dk1"/>
                </a:solidFill>
              </a:rPr>
              <a:t>What to Do</a:t>
            </a:r>
            <a:r>
              <a:rPr lang="en">
                <a:solidFill>
                  <a:schemeClr val="dk1"/>
                </a:solidFill>
              </a:rPr>
              <a:t>: Walk the victim through practical steps, like securing their personal information, changing passwords, or filing fraud alerts with credit bureaus. Help them understand the importance of documenting everything for potential investigations.</a:t>
            </a:r>
            <a:endParaRPr>
              <a:solidFill>
                <a:schemeClr val="dk1"/>
              </a:solidFill>
            </a:endParaRPr>
          </a:p>
          <a:p>
            <a:pPr marL="0" lvl="0" indent="0" algn="l" rtl="0">
              <a:lnSpc>
                <a:spcPct val="115000"/>
              </a:lnSpc>
              <a:spcBef>
                <a:spcPts val="1400"/>
              </a:spcBef>
              <a:spcAft>
                <a:spcPts val="0"/>
              </a:spcAft>
              <a:buNone/>
            </a:pPr>
            <a:r>
              <a:rPr lang="en" b="1" u="sng">
                <a:solidFill>
                  <a:schemeClr val="dk1"/>
                </a:solidFill>
              </a:rPr>
              <a:t>Educate</a:t>
            </a:r>
            <a:endParaRPr b="1" u="sng">
              <a:solidFill>
                <a:schemeClr val="dk1"/>
              </a:solidFill>
            </a:endParaRPr>
          </a:p>
          <a:p>
            <a:pPr marL="0" lvl="0" indent="0" algn="l" rtl="0">
              <a:lnSpc>
                <a:spcPct val="115000"/>
              </a:lnSpc>
              <a:spcBef>
                <a:spcPts val="1400"/>
              </a:spcBef>
              <a:spcAft>
                <a:spcPts val="0"/>
              </a:spcAft>
              <a:buNone/>
            </a:pPr>
            <a:r>
              <a:rPr lang="en" b="1">
                <a:solidFill>
                  <a:schemeClr val="dk1"/>
                </a:solidFill>
              </a:rPr>
              <a:t>What to Say</a:t>
            </a:r>
            <a:r>
              <a:rPr lang="en">
                <a:solidFill>
                  <a:schemeClr val="dk1"/>
                </a:solidFill>
              </a:rPr>
              <a:t>: “These scammers often target multiple victims. In the future, if you meet someone online, try to verify their identity in person or through video chat, and be cautious about sharing personal or financial information.” or “Here are some red flags to watch for in the future, like someone asking for money or refusing to meet in person.”</a:t>
            </a:r>
            <a:endParaRPr>
              <a:solidFill>
                <a:schemeClr val="dk1"/>
              </a:solidFill>
            </a:endParaRPr>
          </a:p>
          <a:p>
            <a:pPr marL="0" lvl="0" indent="0" algn="l" rtl="0">
              <a:lnSpc>
                <a:spcPct val="115000"/>
              </a:lnSpc>
              <a:spcBef>
                <a:spcPts val="400"/>
              </a:spcBef>
              <a:spcAft>
                <a:spcPts val="0"/>
              </a:spcAft>
              <a:buNone/>
            </a:pPr>
            <a:r>
              <a:rPr lang="en" b="1">
                <a:solidFill>
                  <a:schemeClr val="dk1"/>
                </a:solidFill>
              </a:rPr>
              <a:t>What to Do</a:t>
            </a:r>
            <a:r>
              <a:rPr lang="en">
                <a:solidFill>
                  <a:schemeClr val="dk1"/>
                </a:solidFill>
              </a:rPr>
              <a:t>: Provide the victim with educational materials on how to spot and avoid future scams. Suggest tools and resources like identity theft monitoring services or tips for safer online interactions.</a:t>
            </a:r>
            <a:endParaRPr>
              <a:solidFill>
                <a:schemeClr val="dk1"/>
              </a:solidFill>
            </a:endParaRPr>
          </a:p>
          <a:p>
            <a:pPr marL="0" lvl="0" indent="0" algn="l" rtl="0">
              <a:lnSpc>
                <a:spcPct val="115000"/>
              </a:lnSpc>
              <a:spcBef>
                <a:spcPts val="1200"/>
              </a:spcBef>
              <a:spcAft>
                <a:spcPts val="0"/>
              </a:spcAft>
              <a:buNone/>
            </a:pPr>
            <a:endParaRPr b="1">
              <a:solidFill>
                <a:schemeClr val="dk1"/>
              </a:solidFill>
            </a:endParaRPr>
          </a:p>
          <a:p>
            <a:pPr marL="0" lvl="0" indent="0" algn="l" rtl="0">
              <a:lnSpc>
                <a:spcPct val="115000"/>
              </a:lnSpc>
              <a:spcBef>
                <a:spcPts val="1200"/>
              </a:spcBef>
              <a:spcAft>
                <a:spcPts val="0"/>
              </a:spcAft>
              <a:buNone/>
            </a:pPr>
            <a:r>
              <a:rPr lang="en" b="1">
                <a:solidFill>
                  <a:schemeClr val="dk1"/>
                </a:solidFill>
              </a:rPr>
              <a:t>SEND THEM TO A VSO for additional and on-going support</a:t>
            </a:r>
            <a:endParaRPr b="1">
              <a:solidFill>
                <a:schemeClr val="dk1"/>
              </a:solidFill>
            </a:endParaRPr>
          </a:p>
          <a:p>
            <a:pPr marL="0" lvl="0" indent="0" algn="l" rtl="0">
              <a:lnSpc>
                <a:spcPct val="115000"/>
              </a:lnSpc>
              <a:spcBef>
                <a:spcPts val="1200"/>
              </a:spcBef>
              <a:spcAft>
                <a:spcPts val="0"/>
              </a:spcAft>
              <a:buNone/>
            </a:pPr>
            <a:r>
              <a:rPr lang="en">
                <a:solidFill>
                  <a:schemeClr val="dk1"/>
                </a:solidFill>
              </a:rPr>
              <a:t>The </a:t>
            </a:r>
            <a:r>
              <a:rPr lang="en" b="1">
                <a:solidFill>
                  <a:schemeClr val="dk1"/>
                </a:solidFill>
              </a:rPr>
              <a:t>revictimization rate</a:t>
            </a:r>
            <a:r>
              <a:rPr lang="en">
                <a:solidFill>
                  <a:schemeClr val="dk1"/>
                </a:solidFill>
              </a:rPr>
              <a:t> refers to the likelihood that a person who has been victimized by a crime or scam will be victimized again, either by a similar or different type of crime. In the context of romance scams and online fraud, the rate can be concerningly high, though exact figures can vary based on specific studies and the type of scam.</a:t>
            </a:r>
            <a:endParaRPr>
              <a:solidFill>
                <a:schemeClr val="dk1"/>
              </a:solidFill>
            </a:endParaRPr>
          </a:p>
          <a:p>
            <a:pPr marL="0" lvl="0" indent="0" algn="l" rtl="0">
              <a:lnSpc>
                <a:spcPct val="115000"/>
              </a:lnSpc>
              <a:spcBef>
                <a:spcPts val="1400"/>
              </a:spcBef>
              <a:spcAft>
                <a:spcPts val="0"/>
              </a:spcAft>
              <a:buNone/>
            </a:pPr>
            <a:r>
              <a:rPr lang="en" b="1" u="sng">
                <a:solidFill>
                  <a:schemeClr val="dk1"/>
                </a:solidFill>
              </a:rPr>
              <a:t>General Insights on Revictimization in Romance Scams</a:t>
            </a:r>
            <a:endParaRPr b="1" u="sng">
              <a:solidFill>
                <a:schemeClr val="dk1"/>
              </a:solidFill>
            </a:endParaRPr>
          </a:p>
          <a:p>
            <a:pPr marL="0" lvl="0" indent="0" algn="l" rtl="0">
              <a:lnSpc>
                <a:spcPct val="115000"/>
              </a:lnSpc>
              <a:spcBef>
                <a:spcPts val="1200"/>
              </a:spcBef>
              <a:spcAft>
                <a:spcPts val="0"/>
              </a:spcAft>
              <a:buNone/>
            </a:pPr>
            <a:r>
              <a:rPr lang="en" b="1">
                <a:solidFill>
                  <a:schemeClr val="dk1"/>
                </a:solidFill>
              </a:rPr>
              <a:t>High vulnerability</a:t>
            </a:r>
            <a:r>
              <a:rPr lang="en">
                <a:solidFill>
                  <a:schemeClr val="dk1"/>
                </a:solidFill>
              </a:rPr>
              <a:t>: Victims of romance scams are often targeted again because scammers share lists of victims, knowing that these individuals are emotionally and sometimes financially vulnerable. They may face subsequent fraud attempts, such as recovery scams, where new scammers promise to "help recover" lost money for a fee.</a:t>
            </a:r>
            <a:endParaRPr>
              <a:solidFill>
                <a:schemeClr val="dk1"/>
              </a:solidFill>
            </a:endParaRPr>
          </a:p>
          <a:p>
            <a:pPr marL="0" lvl="0" indent="0" algn="l" rtl="0">
              <a:lnSpc>
                <a:spcPct val="115000"/>
              </a:lnSpc>
              <a:spcBef>
                <a:spcPts val="1200"/>
              </a:spcBef>
              <a:spcAft>
                <a:spcPts val="0"/>
              </a:spcAft>
              <a:buNone/>
            </a:pPr>
            <a:r>
              <a:rPr lang="en" b="1">
                <a:solidFill>
                  <a:schemeClr val="dk1"/>
                </a:solidFill>
              </a:rPr>
              <a:t>Underreporting</a:t>
            </a:r>
            <a:r>
              <a:rPr lang="en">
                <a:solidFill>
                  <a:schemeClr val="dk1"/>
                </a:solidFill>
              </a:rPr>
              <a:t>: Many victims of romance scams don't report the crime due to feelings of shame or embarrassment. This lack of reporting can make it difficult to determine exact revictimization rates.</a:t>
            </a:r>
            <a:endParaRPr>
              <a:solidFill>
                <a:schemeClr val="dk1"/>
              </a:solidFill>
            </a:endParaRPr>
          </a:p>
          <a:p>
            <a:pPr marL="0" lvl="0" indent="0" algn="l" rtl="0">
              <a:lnSpc>
                <a:spcPct val="115000"/>
              </a:lnSpc>
              <a:spcBef>
                <a:spcPts val="1400"/>
              </a:spcBef>
              <a:spcAft>
                <a:spcPts val="0"/>
              </a:spcAft>
              <a:buNone/>
            </a:pPr>
            <a:r>
              <a:rPr lang="en" b="1" u="sng">
                <a:solidFill>
                  <a:schemeClr val="dk1"/>
                </a:solidFill>
              </a:rPr>
              <a:t>Research and Studies</a:t>
            </a:r>
            <a:endParaRPr b="1" u="sng">
              <a:solidFill>
                <a:schemeClr val="dk1"/>
              </a:solidFill>
            </a:endParaRPr>
          </a:p>
          <a:p>
            <a:pPr marL="0" lvl="0" indent="0" algn="l" rtl="0">
              <a:lnSpc>
                <a:spcPct val="115000"/>
              </a:lnSpc>
              <a:spcBef>
                <a:spcPts val="1200"/>
              </a:spcBef>
              <a:spcAft>
                <a:spcPts val="0"/>
              </a:spcAft>
              <a:buNone/>
            </a:pPr>
            <a:r>
              <a:rPr lang="en" b="1">
                <a:solidFill>
                  <a:schemeClr val="dk1"/>
                </a:solidFill>
              </a:rPr>
              <a:t>Romance Scam Revictimization</a:t>
            </a:r>
            <a:r>
              <a:rPr lang="en">
                <a:solidFill>
                  <a:schemeClr val="dk1"/>
                </a:solidFill>
              </a:rPr>
              <a:t>: Some studies suggest that victims of romance scams are highly likely to be revictimized, with estimates ranging from </a:t>
            </a:r>
            <a:r>
              <a:rPr lang="en" b="1">
                <a:solidFill>
                  <a:schemeClr val="dk1"/>
                </a:solidFill>
              </a:rPr>
              <a:t>20% to 30%</a:t>
            </a:r>
            <a:r>
              <a:rPr lang="en">
                <a:solidFill>
                  <a:schemeClr val="dk1"/>
                </a:solidFill>
              </a:rPr>
              <a:t> experiencing subsequent scam attempts. This can include different types of fraud (like identity theft or phishing) or even a repeat of the romance scam itself.</a:t>
            </a:r>
            <a:endParaRPr>
              <a:solidFill>
                <a:schemeClr val="dk1"/>
              </a:solidFill>
            </a:endParaRPr>
          </a:p>
          <a:p>
            <a:pPr marL="0" lvl="0" indent="0" algn="l" rtl="0">
              <a:lnSpc>
                <a:spcPct val="115000"/>
              </a:lnSpc>
              <a:spcBef>
                <a:spcPts val="1200"/>
              </a:spcBef>
              <a:spcAft>
                <a:spcPts val="0"/>
              </a:spcAft>
              <a:buNone/>
            </a:pPr>
            <a:r>
              <a:rPr lang="en" b="1">
                <a:solidFill>
                  <a:schemeClr val="dk1"/>
                </a:solidFill>
              </a:rPr>
              <a:t>Online Fraud Victims</a:t>
            </a:r>
            <a:r>
              <a:rPr lang="en">
                <a:solidFill>
                  <a:schemeClr val="dk1"/>
                </a:solidFill>
              </a:rPr>
              <a:t>: A 2020 report from the </a:t>
            </a:r>
            <a:r>
              <a:rPr lang="en" i="1">
                <a:solidFill>
                  <a:schemeClr val="dk1"/>
                </a:solidFill>
              </a:rPr>
              <a:t>Federal Trade Commission (FTC)</a:t>
            </a:r>
            <a:r>
              <a:rPr lang="en">
                <a:solidFill>
                  <a:schemeClr val="dk1"/>
                </a:solidFill>
              </a:rPr>
              <a:t> noted that individuals who fall victim to one type of online scam are often targeted for other types of scams. The report cited that around </a:t>
            </a:r>
            <a:r>
              <a:rPr lang="en" b="1">
                <a:solidFill>
                  <a:schemeClr val="dk1"/>
                </a:solidFill>
              </a:rPr>
              <a:t>30% of scam victims</a:t>
            </a:r>
            <a:r>
              <a:rPr lang="en">
                <a:solidFill>
                  <a:schemeClr val="dk1"/>
                </a:solidFill>
              </a:rPr>
              <a:t> had been scammed more than once.</a:t>
            </a:r>
            <a:endParaRPr>
              <a:solidFill>
                <a:schemeClr val="dk1"/>
              </a:solidFill>
            </a:endParaRPr>
          </a:p>
          <a:p>
            <a:pPr marL="0" lvl="0" indent="0" algn="l" rtl="0">
              <a:lnSpc>
                <a:spcPct val="115000"/>
              </a:lnSpc>
              <a:spcBef>
                <a:spcPts val="1400"/>
              </a:spcBef>
              <a:spcAft>
                <a:spcPts val="0"/>
              </a:spcAft>
              <a:buNone/>
            </a:pPr>
            <a:r>
              <a:rPr lang="en" b="1" u="sng">
                <a:solidFill>
                  <a:schemeClr val="dk1"/>
                </a:solidFill>
              </a:rPr>
              <a:t>Factors Contributing to Revictimization</a:t>
            </a:r>
            <a:endParaRPr b="1">
              <a:solidFill>
                <a:schemeClr val="dk1"/>
              </a:solidFill>
            </a:endParaRPr>
          </a:p>
          <a:p>
            <a:pPr marL="0" lvl="0" indent="0" algn="l" rtl="0">
              <a:lnSpc>
                <a:spcPct val="115000"/>
              </a:lnSpc>
              <a:spcBef>
                <a:spcPts val="1200"/>
              </a:spcBef>
              <a:spcAft>
                <a:spcPts val="0"/>
              </a:spcAft>
              <a:buNone/>
            </a:pPr>
            <a:r>
              <a:rPr lang="en" b="1">
                <a:solidFill>
                  <a:schemeClr val="dk1"/>
                </a:solidFill>
              </a:rPr>
              <a:t>Emotional Vulnerability</a:t>
            </a:r>
            <a:r>
              <a:rPr lang="en">
                <a:solidFill>
                  <a:schemeClr val="dk1"/>
                </a:solidFill>
              </a:rPr>
              <a:t>: Victims may be more susceptible to manipulation and trust more easily, especially if they haven’t fully recovered emotionally.</a:t>
            </a:r>
            <a:endParaRPr>
              <a:solidFill>
                <a:schemeClr val="dk1"/>
              </a:solidFill>
            </a:endParaRPr>
          </a:p>
          <a:p>
            <a:pPr marL="0" lvl="0" indent="0" algn="l" rtl="0">
              <a:lnSpc>
                <a:spcPct val="115000"/>
              </a:lnSpc>
              <a:spcBef>
                <a:spcPts val="1200"/>
              </a:spcBef>
              <a:spcAft>
                <a:spcPts val="0"/>
              </a:spcAft>
              <a:buNone/>
            </a:pPr>
            <a:r>
              <a:rPr lang="en" b="1">
                <a:solidFill>
                  <a:schemeClr val="dk1"/>
                </a:solidFill>
              </a:rPr>
              <a:t>Unresolved Financial Struggles</a:t>
            </a:r>
            <a:r>
              <a:rPr lang="en">
                <a:solidFill>
                  <a:schemeClr val="dk1"/>
                </a:solidFill>
              </a:rPr>
              <a:t>: Financial desperation following a scam can make victims more likely to fall for offers of "recovery services" or loans, leading to further scams.</a:t>
            </a:r>
            <a:endParaRPr>
              <a:solidFill>
                <a:schemeClr val="dk1"/>
              </a:solidFill>
            </a:endParaRPr>
          </a:p>
          <a:p>
            <a:pPr marL="0" lvl="0" indent="0" algn="l" rtl="0">
              <a:lnSpc>
                <a:spcPct val="115000"/>
              </a:lnSpc>
              <a:spcBef>
                <a:spcPts val="1200"/>
              </a:spcBef>
              <a:spcAft>
                <a:spcPts val="0"/>
              </a:spcAft>
              <a:buNone/>
            </a:pPr>
            <a:r>
              <a:rPr lang="en" b="1">
                <a:solidFill>
                  <a:schemeClr val="dk1"/>
                </a:solidFill>
              </a:rPr>
              <a:t>Lack of Education on Scams</a:t>
            </a:r>
            <a:r>
              <a:rPr lang="en">
                <a:solidFill>
                  <a:schemeClr val="dk1"/>
                </a:solidFill>
              </a:rPr>
              <a:t>: Without adequate education on how scams work or how to spot red flags, victims might not have the tools to prevent future victimization.</a:t>
            </a:r>
            <a:endParaRPr>
              <a:solidFill>
                <a:schemeClr val="dk1"/>
              </a:solidFill>
            </a:endParaRPr>
          </a:p>
          <a:p>
            <a:pPr marL="0" lvl="0" indent="0" algn="l" rtl="0">
              <a:lnSpc>
                <a:spcPct val="115000"/>
              </a:lnSpc>
              <a:spcBef>
                <a:spcPts val="1200"/>
              </a:spcBef>
              <a:spcAft>
                <a:spcPts val="0"/>
              </a:spcAft>
              <a:buNone/>
            </a:pPr>
            <a:r>
              <a:rPr lang="en" b="1">
                <a:solidFill>
                  <a:schemeClr val="dk1"/>
                </a:solidFill>
              </a:rPr>
              <a:t>Scammers Share Victim Information</a:t>
            </a:r>
            <a:r>
              <a:rPr lang="en">
                <a:solidFill>
                  <a:schemeClr val="dk1"/>
                </a:solidFill>
              </a:rPr>
              <a:t>: Once a victim falls for a scam, their details may be sold or shared within scammer networks, increasing their exposure to further fraud attempts.</a:t>
            </a:r>
            <a:endParaRPr>
              <a:solidFill>
                <a:schemeClr val="dk1"/>
              </a:solidFill>
            </a:endParaRPr>
          </a:p>
          <a:p>
            <a:pPr marL="0" lvl="0" indent="0" algn="l" rtl="0">
              <a:lnSpc>
                <a:spcPct val="115000"/>
              </a:lnSpc>
              <a:spcBef>
                <a:spcPts val="1400"/>
              </a:spcBef>
              <a:spcAft>
                <a:spcPts val="0"/>
              </a:spcAft>
              <a:buNone/>
            </a:pPr>
            <a:r>
              <a:rPr lang="en" b="1" u="sng">
                <a:solidFill>
                  <a:schemeClr val="dk1"/>
                </a:solidFill>
              </a:rPr>
              <a:t>Reducing Revictimization</a:t>
            </a:r>
            <a:endParaRPr b="1" u="sng">
              <a:solidFill>
                <a:schemeClr val="dk1"/>
              </a:solidFill>
            </a:endParaRPr>
          </a:p>
          <a:p>
            <a:pPr marL="0" lvl="0" indent="0" algn="l" rtl="0">
              <a:lnSpc>
                <a:spcPct val="115000"/>
              </a:lnSpc>
              <a:spcBef>
                <a:spcPts val="1400"/>
              </a:spcBef>
              <a:spcAft>
                <a:spcPts val="0"/>
              </a:spcAft>
              <a:buNone/>
            </a:pPr>
            <a:r>
              <a:rPr lang="en">
                <a:solidFill>
                  <a:schemeClr val="dk1"/>
                </a:solidFill>
              </a:rPr>
              <a:t>Efforts to reduce revictimization include educating victims about scam tactics, offering psychological support to address emotional trauma, and encouraging the reporting of crimes to create better data for law enforcement to intervene effectively.</a:t>
            </a:r>
            <a:endParaRPr>
              <a:solidFill>
                <a:schemeClr val="dk1"/>
              </a:solidFill>
            </a:endParaRPr>
          </a:p>
          <a:p>
            <a:pPr marL="0" lvl="0" indent="0" algn="l" rtl="0">
              <a:lnSpc>
                <a:spcPct val="115000"/>
              </a:lnSpc>
              <a:spcBef>
                <a:spcPts val="1400"/>
              </a:spcBef>
              <a:spcAft>
                <a:spcPts val="0"/>
              </a:spcAft>
              <a:buNone/>
            </a:pPr>
            <a:r>
              <a:rPr lang="en">
                <a:solidFill>
                  <a:schemeClr val="dk1"/>
                </a:solidFill>
              </a:rPr>
              <a:t>Research Notes:</a:t>
            </a:r>
            <a:endParaRPr>
              <a:solidFill>
                <a:schemeClr val="dk1"/>
              </a:solidFill>
            </a:endParaRPr>
          </a:p>
          <a:p>
            <a:pPr marL="0" lvl="0" indent="0" algn="l" rtl="0">
              <a:lnSpc>
                <a:spcPct val="115000"/>
              </a:lnSpc>
              <a:spcBef>
                <a:spcPts val="1200"/>
              </a:spcBef>
              <a:spcAft>
                <a:spcPts val="0"/>
              </a:spcAft>
              <a:buNone/>
            </a:pPr>
            <a:r>
              <a:rPr lang="en">
                <a:solidFill>
                  <a:schemeClr val="dk1"/>
                </a:solidFill>
              </a:rPr>
              <a:t>Research on revictimization in romance scams reveals that many victims face repeated exploitation due to a combination of emotional vulnerability and persistent targeting by scammers. One key factor is the emotional impact of the initial scam, which can leave a victim in a state of despair and isolation, increasing their susceptibility to future scams. Victims of romance scams often experience a significant emotional void, especially when the relationship is exposed as a fraud, which may drive them to seek fulfillment again, making them easy targets for new fraudsters.</a:t>
            </a:r>
            <a:endParaRPr>
              <a:solidFill>
                <a:schemeClr val="dk1"/>
              </a:solidFill>
            </a:endParaRPr>
          </a:p>
          <a:p>
            <a:pPr marL="0" lvl="0" indent="0" algn="l" rtl="0">
              <a:lnSpc>
                <a:spcPct val="115000"/>
              </a:lnSpc>
              <a:spcBef>
                <a:spcPts val="1200"/>
              </a:spcBef>
              <a:spcAft>
                <a:spcPts val="0"/>
              </a:spcAft>
              <a:buNone/>
            </a:pPr>
            <a:r>
              <a:rPr lang="en">
                <a:solidFill>
                  <a:schemeClr val="dk1"/>
                </a:solidFill>
              </a:rPr>
              <a:t>Studies suggest that some victims of romance scams show psychological traits like higher trust in others, impulsivity, and a craving for companionship, all of which scammers can exploit repeatedly. This emotional and psychological profile makes it harder for victims to break the cycle, especially if they have not received appropriate support or intervention. In cases of older adults, factors like cognitive decline can also play a role, leading to increased vulnerability over time.</a:t>
            </a:r>
            <a:endParaRPr>
              <a:solidFill>
                <a:schemeClr val="dk1"/>
              </a:solidFill>
            </a:endParaRPr>
          </a:p>
          <a:p>
            <a:pPr marL="0" lvl="0" indent="0" algn="l" rtl="0">
              <a:lnSpc>
                <a:spcPct val="115000"/>
              </a:lnSpc>
              <a:spcBef>
                <a:spcPts val="1200"/>
              </a:spcBef>
              <a:spcAft>
                <a:spcPts val="0"/>
              </a:spcAft>
              <a:buNone/>
            </a:pPr>
            <a:r>
              <a:rPr lang="en">
                <a:solidFill>
                  <a:schemeClr val="dk1"/>
                </a:solidFill>
              </a:rPr>
              <a:t>A study by Whitty and Buchanan highlights that some victims find the emotional betrayal harder to cope with than the financial loss, which complicates the healing process. Additionally, a report by AARP and the FINRA Investor Education Foundation indicates that chronic victims are often unaware they are being scammed repeatedly, believing that the next "opportunity" will bring success. This cycle is difficult to break without proper awareness and emotional support​.</a:t>
            </a:r>
            <a:endParaRPr>
              <a:solidFill>
                <a:schemeClr val="dk1"/>
              </a:solidFill>
            </a:endParaRPr>
          </a:p>
          <a:p>
            <a:pPr marL="0" lvl="0" indent="0" algn="l" rtl="0">
              <a:lnSpc>
                <a:spcPct val="115000"/>
              </a:lnSpc>
              <a:spcBef>
                <a:spcPts val="1200"/>
              </a:spcBef>
              <a:spcAft>
                <a:spcPts val="0"/>
              </a:spcAft>
              <a:buNone/>
            </a:pPr>
            <a:r>
              <a:rPr lang="en">
                <a:solidFill>
                  <a:schemeClr val="dk1"/>
                </a:solidFill>
              </a:rPr>
              <a:t>Addressing revictimization requires targeted interventions, including emotional counseling, financial education, and creating awareness about the tactics scammers use to re-target vulnerable individuals. Peer support, in particular, can be a crucial part of recovery, helping victims regain trust and avoid isolation.</a:t>
            </a:r>
            <a:endParaRPr>
              <a:solidFill>
                <a:schemeClr val="dk1"/>
              </a:solidFill>
            </a:endParaRPr>
          </a:p>
          <a:p>
            <a:pPr marL="0" lvl="0" indent="0" algn="l" rtl="0">
              <a:lnSpc>
                <a:spcPct val="115000"/>
              </a:lnSpc>
              <a:spcBef>
                <a:spcPts val="1200"/>
              </a:spcBef>
              <a:spcAft>
                <a:spcPts val="0"/>
              </a:spcAft>
              <a:buNone/>
            </a:pPr>
            <a:r>
              <a:rPr lang="en" u="sng">
                <a:solidFill>
                  <a:schemeClr val="hlink"/>
                </a:solidFill>
                <a:hlinkClick r:id="rId3"/>
              </a:rPr>
              <a:t>Oxford Academic</a:t>
            </a:r>
            <a:endParaRPr>
              <a:solidFill>
                <a:schemeClr val="dk1"/>
              </a:solidFill>
            </a:endParaRPr>
          </a:p>
          <a:p>
            <a:pPr marL="0" lvl="0" indent="0" algn="l" rtl="0">
              <a:lnSpc>
                <a:spcPct val="115000"/>
              </a:lnSpc>
              <a:spcBef>
                <a:spcPts val="1400"/>
              </a:spcBef>
              <a:spcAft>
                <a:spcPts val="0"/>
              </a:spcAft>
              <a:buNone/>
            </a:pPr>
            <a:r>
              <a:rPr lang="en" u="sng">
                <a:solidFill>
                  <a:schemeClr val="hlink"/>
                </a:solidFill>
                <a:hlinkClick r:id="rId4"/>
              </a:rPr>
              <a:t>AARP</a:t>
            </a:r>
            <a:endParaRPr>
              <a:solidFill>
                <a:schemeClr val="dk1"/>
              </a:solidFill>
            </a:endParaRPr>
          </a:p>
          <a:p>
            <a:pPr marL="0" lvl="0" indent="0" algn="l" rtl="0">
              <a:lnSpc>
                <a:spcPct val="115000"/>
              </a:lnSpc>
              <a:spcBef>
                <a:spcPts val="1400"/>
              </a:spcBef>
              <a:spcAft>
                <a:spcPts val="400"/>
              </a:spcAft>
              <a:buNone/>
            </a:pPr>
            <a:r>
              <a:rPr lang="en" u="sng">
                <a:solidFill>
                  <a:schemeClr val="hlink"/>
                </a:solidFill>
                <a:hlinkClick r:id="rId5"/>
              </a:rPr>
              <a:t>Romance Scams Encyclopedia</a:t>
            </a:r>
            <a:endParaRPr>
              <a:solidFill>
                <a:schemeClr val="dk1"/>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37fd8e01423_0_10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37fd8e01423_0_1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g1024927566d_0_44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 name="Google Shape;128;g1024927566d_0_4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1d5b2328f6c_0_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 name="Google Shape;140;g1d5b2328f6c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0BC3588E-0751-49C3-BDCA-030C4911BFC6}"/>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grpSp>
        <p:nvGrpSpPr>
          <p:cNvPr id="15" name="Group 14">
            <a:extLst>
              <a:ext uri="{FF2B5EF4-FFF2-40B4-BE49-F238E27FC236}">
                <a16:creationId xmlns:a16="http://schemas.microsoft.com/office/drawing/2014/main" id="{9892240E-94BC-43B3-AC21-60D98050A27A}"/>
              </a:ext>
              <a:ext uri="{C183D7F6-B498-43B3-948B-1728B52AA6E4}">
                <adec:decorative xmlns:adec="http://schemas.microsoft.com/office/drawing/2017/decorative" val="1"/>
              </a:ext>
            </a:extLst>
          </p:cNvPr>
          <p:cNvGrpSpPr/>
          <p:nvPr userDrawn="1"/>
        </p:nvGrpSpPr>
        <p:grpSpPr>
          <a:xfrm>
            <a:off x="0" y="1555488"/>
            <a:ext cx="9160625" cy="3807229"/>
            <a:chOff x="0" y="1645920"/>
            <a:chExt cx="9160625" cy="3807229"/>
          </a:xfrm>
        </p:grpSpPr>
        <p:sp>
          <p:nvSpPr>
            <p:cNvPr id="3" name="Rectangle 2">
              <a:extLst>
                <a:ext uri="{FF2B5EF4-FFF2-40B4-BE49-F238E27FC236}">
                  <a16:creationId xmlns:a16="http://schemas.microsoft.com/office/drawing/2014/main" id="{4D9D3B8A-9964-4308-8D3F-374C84811931}"/>
                </a:ext>
              </a:extLst>
            </p:cNvPr>
            <p:cNvSpPr/>
            <p:nvPr userDrawn="1"/>
          </p:nvSpPr>
          <p:spPr>
            <a:xfrm>
              <a:off x="0" y="1862051"/>
              <a:ext cx="9160625" cy="3591098"/>
            </a:xfrm>
            <a:prstGeom prst="rect">
              <a:avLst/>
            </a:prstGeom>
            <a:solidFill>
              <a:schemeClr val="tx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11569D3E-0BA0-4284-BBAE-36A1B3579570}"/>
                </a:ext>
              </a:extLst>
            </p:cNvPr>
            <p:cNvSpPr/>
            <p:nvPr userDrawn="1"/>
          </p:nvSpPr>
          <p:spPr>
            <a:xfrm>
              <a:off x="0" y="1645920"/>
              <a:ext cx="8994371" cy="3591098"/>
            </a:xfrm>
            <a:prstGeom prst="rect">
              <a:avLst/>
            </a:prstGeom>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9" name="Picture 8">
            <a:extLst>
              <a:ext uri="{FF2B5EF4-FFF2-40B4-BE49-F238E27FC236}">
                <a16:creationId xmlns:a16="http://schemas.microsoft.com/office/drawing/2014/main" id="{FDF29A29-8D2A-4392-8B64-8827067227E0}"/>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64127" y="241070"/>
            <a:ext cx="4008120" cy="1239944"/>
          </a:xfrm>
          <a:prstGeom prst="rect">
            <a:avLst/>
          </a:prstGeom>
        </p:spPr>
      </p:pic>
      <p:sp>
        <p:nvSpPr>
          <p:cNvPr id="12" name="Text Placeholder 11"/>
          <p:cNvSpPr>
            <a:spLocks noGrp="1"/>
          </p:cNvSpPr>
          <p:nvPr userDrawn="1">
            <p:ph type="body" sz="quarter" idx="11" hasCustomPrompt="1"/>
          </p:nvPr>
        </p:nvSpPr>
        <p:spPr>
          <a:xfrm>
            <a:off x="596895" y="5559795"/>
            <a:ext cx="4014129" cy="367992"/>
          </a:xfrm>
        </p:spPr>
        <p:txBody>
          <a:bodyPr anchor="ctr">
            <a:normAutofit/>
          </a:bodyPr>
          <a:lstStyle>
            <a:lvl1pPr marL="0" indent="0" algn="l">
              <a:lnSpc>
                <a:spcPct val="100000"/>
              </a:lnSpc>
              <a:spcBef>
                <a:spcPts val="0"/>
              </a:spcBef>
              <a:buNone/>
              <a:defRPr sz="1600" b="1" baseline="0">
                <a:solidFill>
                  <a:schemeClr val="tx2"/>
                </a:solidFill>
                <a:latin typeface="Arial" panose="020B0604020202020204" pitchFamily="34" charset="0"/>
                <a:cs typeface="Arial" panose="020B0604020202020204" pitchFamily="34" charset="0"/>
              </a:defRPr>
            </a:lvl1pPr>
            <a:lvl2pPr marL="457200" indent="0" algn="r">
              <a:buNone/>
              <a:defRPr/>
            </a:lvl2pPr>
            <a:lvl3pPr marL="914400" indent="0" algn="r">
              <a:buNone/>
              <a:defRPr/>
            </a:lvl3pPr>
            <a:lvl4pPr marL="1371600" indent="0" algn="r">
              <a:buNone/>
              <a:defRPr/>
            </a:lvl4pPr>
            <a:lvl5pPr marL="1828800" indent="0" algn="r">
              <a:buNone/>
              <a:defRPr/>
            </a:lvl5pPr>
          </a:lstStyle>
          <a:p>
            <a:pPr lvl="0"/>
            <a:r>
              <a:rPr lang="en-US" dirty="0"/>
              <a:t>Name</a:t>
            </a:r>
          </a:p>
        </p:txBody>
      </p:sp>
      <p:sp>
        <p:nvSpPr>
          <p:cNvPr id="14" name="Text Placeholder 13"/>
          <p:cNvSpPr>
            <a:spLocks noGrp="1"/>
          </p:cNvSpPr>
          <p:nvPr userDrawn="1">
            <p:ph type="body" sz="quarter" idx="12" hasCustomPrompt="1"/>
          </p:nvPr>
        </p:nvSpPr>
        <p:spPr>
          <a:xfrm>
            <a:off x="596237" y="5895032"/>
            <a:ext cx="4014787" cy="757584"/>
          </a:xfrm>
        </p:spPr>
        <p:txBody>
          <a:bodyPr>
            <a:normAutofit/>
          </a:bodyPr>
          <a:lstStyle>
            <a:lvl1pPr marL="0" indent="0" algn="l">
              <a:lnSpc>
                <a:spcPct val="100000"/>
              </a:lnSpc>
              <a:spcBef>
                <a:spcPts val="0"/>
              </a:spcBef>
              <a:buNone/>
              <a:defRPr sz="1200" baseline="0">
                <a:latin typeface="Arial" panose="020B0604020202020204" pitchFamily="34" charset="0"/>
                <a:cs typeface="Arial" panose="020B0604020202020204" pitchFamily="34" charset="0"/>
              </a:defRPr>
            </a:lvl1pPr>
            <a:lvl2pPr marL="457200" indent="0" algn="r">
              <a:buNone/>
              <a:defRPr/>
            </a:lvl2pPr>
            <a:lvl3pPr marL="914400" indent="0" algn="r">
              <a:buNone/>
              <a:defRPr/>
            </a:lvl3pPr>
            <a:lvl4pPr marL="1371600" indent="0" algn="r">
              <a:buNone/>
              <a:defRPr/>
            </a:lvl4pPr>
            <a:lvl5pPr marL="1828800" indent="0" algn="r">
              <a:buNone/>
              <a:defRPr/>
            </a:lvl5pPr>
          </a:lstStyle>
          <a:p>
            <a:pPr lvl="0"/>
            <a:r>
              <a:rPr lang="en-US" dirty="0"/>
              <a:t>[Enter Title, Division/Regional Office, and Contact Information]</a:t>
            </a:r>
          </a:p>
        </p:txBody>
      </p:sp>
      <p:sp>
        <p:nvSpPr>
          <p:cNvPr id="5" name="Title 4">
            <a:extLst>
              <a:ext uri="{FF2B5EF4-FFF2-40B4-BE49-F238E27FC236}">
                <a16:creationId xmlns:a16="http://schemas.microsoft.com/office/drawing/2014/main" id="{A3A7633C-3DCD-458B-95F0-F32A74E0F017}"/>
              </a:ext>
            </a:extLst>
          </p:cNvPr>
          <p:cNvSpPr>
            <a:spLocks noGrp="1"/>
          </p:cNvSpPr>
          <p:nvPr userDrawn="1">
            <p:ph type="title"/>
          </p:nvPr>
        </p:nvSpPr>
        <p:spPr>
          <a:xfrm>
            <a:off x="530629" y="1658898"/>
            <a:ext cx="8147858" cy="2348845"/>
          </a:xfrm>
        </p:spPr>
        <p:txBody>
          <a:bodyPr>
            <a:normAutofit/>
          </a:bodyPr>
          <a:lstStyle>
            <a:lvl1pPr>
              <a:defRPr sz="7000" b="1">
                <a:solidFill>
                  <a:schemeClr val="tx2"/>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7" name="Text Placeholder 6">
            <a:extLst>
              <a:ext uri="{FF2B5EF4-FFF2-40B4-BE49-F238E27FC236}">
                <a16:creationId xmlns:a16="http://schemas.microsoft.com/office/drawing/2014/main" id="{CF1888F0-01D4-47D3-B918-DB8DA4BE0D6A}"/>
              </a:ext>
            </a:extLst>
          </p:cNvPr>
          <p:cNvSpPr>
            <a:spLocks noGrp="1"/>
          </p:cNvSpPr>
          <p:nvPr userDrawn="1">
            <p:ph type="body" sz="quarter" idx="13"/>
          </p:nvPr>
        </p:nvSpPr>
        <p:spPr>
          <a:xfrm>
            <a:off x="530628" y="4111153"/>
            <a:ext cx="8147857" cy="869176"/>
          </a:xfrm>
        </p:spPr>
        <p:txBody>
          <a:bodyPr>
            <a:noAutofit/>
          </a:bodyPr>
          <a:lstStyle>
            <a:lvl1pPr marL="0" indent="0">
              <a:buNone/>
              <a:defRPr sz="4500" b="0">
                <a:solidFill>
                  <a:schemeClr val="tx2"/>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Tree>
    <p:extLst>
      <p:ext uri="{BB962C8B-B14F-4D97-AF65-F5344CB8AC3E}">
        <p14:creationId xmlns:p14="http://schemas.microsoft.com/office/powerpoint/2010/main" val="30029089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5"/>
        <p:cNvGrpSpPr/>
        <p:nvPr/>
      </p:nvGrpSpPr>
      <p:grpSpPr>
        <a:xfrm>
          <a:off x="0" y="0"/>
          <a:ext cx="0" cy="0"/>
          <a:chOff x="0" y="0"/>
          <a:chExt cx="0" cy="0"/>
        </a:xfrm>
      </p:grpSpPr>
      <p:sp>
        <p:nvSpPr>
          <p:cNvPr id="16" name="Google Shape;16;p3"/>
          <p:cNvSpPr/>
          <p:nvPr/>
        </p:nvSpPr>
        <p:spPr>
          <a:xfrm>
            <a:off x="-10267" y="0"/>
            <a:ext cx="12192000" cy="11176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Poppins"/>
              <a:ea typeface="Poppins"/>
              <a:cs typeface="Poppins"/>
              <a:sym typeface="Poppins"/>
            </a:endParaRPr>
          </a:p>
        </p:txBody>
      </p:sp>
      <p:sp>
        <p:nvSpPr>
          <p:cNvPr id="17" name="Google Shape;17;p3"/>
          <p:cNvSpPr txBox="1">
            <a:spLocks noGrp="1"/>
          </p:cNvSpPr>
          <p:nvPr>
            <p:ph type="title"/>
          </p:nvPr>
        </p:nvSpPr>
        <p:spPr>
          <a:xfrm>
            <a:off x="211133" y="212033"/>
            <a:ext cx="11360800" cy="763600"/>
          </a:xfrm>
          <a:prstGeom prst="rect">
            <a:avLst/>
          </a:prstGeom>
        </p:spPr>
        <p:txBody>
          <a:bodyPr spcFirstLastPara="1" wrap="square" lIns="91425" tIns="91425" rIns="91425" bIns="91425" anchor="ctr" anchorCtr="0">
            <a:normAutofit/>
          </a:bodyPr>
          <a:lstStyle>
            <a:lvl1pPr lvl="0">
              <a:spcBef>
                <a:spcPts val="0"/>
              </a:spcBef>
              <a:spcAft>
                <a:spcPts val="0"/>
              </a:spcAft>
              <a:buSzPts val="2500"/>
              <a:buFont typeface="Poppins ExtraBold"/>
              <a:buNone/>
              <a:defRPr sz="3333" b="0">
                <a:latin typeface="Poppins ExtraBold"/>
                <a:ea typeface="Poppins ExtraBold"/>
                <a:cs typeface="Poppins ExtraBold"/>
                <a:sym typeface="Poppins ExtraBold"/>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3"/>
          <p:cNvSpPr txBox="1">
            <a:spLocks noGrp="1"/>
          </p:cNvSpPr>
          <p:nvPr>
            <p:ph type="body" idx="1"/>
          </p:nvPr>
        </p:nvSpPr>
        <p:spPr>
          <a:xfrm>
            <a:off x="415600" y="1662433"/>
            <a:ext cx="11360800" cy="4555200"/>
          </a:xfrm>
          <a:prstGeom prst="rect">
            <a:avLst/>
          </a:prstGeom>
        </p:spPr>
        <p:txBody>
          <a:bodyPr spcFirstLastPara="1" wrap="square" lIns="91425" tIns="91425" rIns="91425" bIns="91425" anchor="t" anchorCtr="0">
            <a:normAutofit/>
          </a:bodyPr>
          <a:lstStyle>
            <a:lvl1pPr marL="609585" lvl="0" indent="-423323">
              <a:spcBef>
                <a:spcPts val="0"/>
              </a:spcBef>
              <a:spcAft>
                <a:spcPts val="0"/>
              </a:spcAft>
              <a:buSzPts val="1400"/>
              <a:buFont typeface="Poppins"/>
              <a:buChar char="●"/>
              <a:defRPr>
                <a:latin typeface="Poppins"/>
                <a:ea typeface="Poppins"/>
                <a:cs typeface="Poppins"/>
                <a:sym typeface="Poppins"/>
              </a:defRPr>
            </a:lvl1pPr>
            <a:lvl2pPr marL="1219170" lvl="1" indent="-423323">
              <a:spcBef>
                <a:spcPts val="0"/>
              </a:spcBef>
              <a:spcAft>
                <a:spcPts val="0"/>
              </a:spcAft>
              <a:buSzPts val="1400"/>
              <a:buFont typeface="Poppins"/>
              <a:buChar char="○"/>
              <a:defRPr>
                <a:latin typeface="Poppins"/>
                <a:ea typeface="Poppins"/>
                <a:cs typeface="Poppins"/>
                <a:sym typeface="Poppins"/>
              </a:defRPr>
            </a:lvl2pPr>
            <a:lvl3pPr marL="1828754" lvl="2" indent="-423323">
              <a:spcBef>
                <a:spcPts val="0"/>
              </a:spcBef>
              <a:spcAft>
                <a:spcPts val="0"/>
              </a:spcAft>
              <a:buSzPts val="1400"/>
              <a:buFont typeface="Poppins"/>
              <a:buChar char="■"/>
              <a:defRPr>
                <a:latin typeface="Poppins"/>
                <a:ea typeface="Poppins"/>
                <a:cs typeface="Poppins"/>
                <a:sym typeface="Poppins"/>
              </a:defRPr>
            </a:lvl3pPr>
            <a:lvl4pPr marL="2438339" lvl="3" indent="-423323">
              <a:spcBef>
                <a:spcPts val="0"/>
              </a:spcBef>
              <a:spcAft>
                <a:spcPts val="0"/>
              </a:spcAft>
              <a:buSzPts val="1400"/>
              <a:buFont typeface="Poppins"/>
              <a:buChar char="●"/>
              <a:defRPr>
                <a:latin typeface="Poppins"/>
                <a:ea typeface="Poppins"/>
                <a:cs typeface="Poppins"/>
                <a:sym typeface="Poppins"/>
              </a:defRPr>
            </a:lvl4pPr>
            <a:lvl5pPr marL="3047924" lvl="4" indent="-423323">
              <a:spcBef>
                <a:spcPts val="0"/>
              </a:spcBef>
              <a:spcAft>
                <a:spcPts val="0"/>
              </a:spcAft>
              <a:buSzPts val="1400"/>
              <a:buFont typeface="Poppins"/>
              <a:buChar char="○"/>
              <a:defRPr>
                <a:latin typeface="Poppins"/>
                <a:ea typeface="Poppins"/>
                <a:cs typeface="Poppins"/>
                <a:sym typeface="Poppins"/>
              </a:defRPr>
            </a:lvl5pPr>
            <a:lvl6pPr marL="3657509" lvl="5" indent="-423323">
              <a:spcBef>
                <a:spcPts val="0"/>
              </a:spcBef>
              <a:spcAft>
                <a:spcPts val="0"/>
              </a:spcAft>
              <a:buSzPts val="1400"/>
              <a:buFont typeface="Poppins"/>
              <a:buChar char="■"/>
              <a:defRPr>
                <a:latin typeface="Poppins"/>
                <a:ea typeface="Poppins"/>
                <a:cs typeface="Poppins"/>
                <a:sym typeface="Poppins"/>
              </a:defRPr>
            </a:lvl6pPr>
            <a:lvl7pPr marL="4267093" lvl="6" indent="-423323">
              <a:spcBef>
                <a:spcPts val="0"/>
              </a:spcBef>
              <a:spcAft>
                <a:spcPts val="0"/>
              </a:spcAft>
              <a:buSzPts val="1400"/>
              <a:buFont typeface="Poppins"/>
              <a:buChar char="●"/>
              <a:defRPr>
                <a:latin typeface="Poppins"/>
                <a:ea typeface="Poppins"/>
                <a:cs typeface="Poppins"/>
                <a:sym typeface="Poppins"/>
              </a:defRPr>
            </a:lvl7pPr>
            <a:lvl8pPr marL="4876678" lvl="7" indent="-423323">
              <a:spcBef>
                <a:spcPts val="0"/>
              </a:spcBef>
              <a:spcAft>
                <a:spcPts val="0"/>
              </a:spcAft>
              <a:buSzPts val="1400"/>
              <a:buFont typeface="Poppins"/>
              <a:buChar char="○"/>
              <a:defRPr>
                <a:latin typeface="Poppins"/>
                <a:ea typeface="Poppins"/>
                <a:cs typeface="Poppins"/>
                <a:sym typeface="Poppins"/>
              </a:defRPr>
            </a:lvl8pPr>
            <a:lvl9pPr marL="5486263" lvl="8" indent="-423323">
              <a:spcBef>
                <a:spcPts val="0"/>
              </a:spcBef>
              <a:spcAft>
                <a:spcPts val="0"/>
              </a:spcAft>
              <a:buSzPts val="1400"/>
              <a:buFont typeface="Poppins"/>
              <a:buChar char="■"/>
              <a:defRPr>
                <a:latin typeface="Poppins"/>
                <a:ea typeface="Poppins"/>
                <a:cs typeface="Poppins"/>
                <a:sym typeface="Poppins"/>
              </a:defRPr>
            </a:lvl9pPr>
          </a:lstStyle>
          <a:p>
            <a:endParaRPr/>
          </a:p>
        </p:txBody>
      </p:sp>
      <p:sp>
        <p:nvSpPr>
          <p:cNvPr id="19" name="Google Shape;19;p3"/>
          <p:cNvSpPr/>
          <p:nvPr/>
        </p:nvSpPr>
        <p:spPr>
          <a:xfrm>
            <a:off x="0" y="0"/>
            <a:ext cx="12192000" cy="95200"/>
          </a:xfrm>
          <a:prstGeom prst="rect">
            <a:avLst/>
          </a:prstGeom>
          <a:solidFill>
            <a:srgbClr val="82C34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pic>
        <p:nvPicPr>
          <p:cNvPr id="20" name="Google Shape;20;p3" title="FC logomark_white.png"/>
          <p:cNvPicPr preferRelativeResize="0"/>
          <p:nvPr/>
        </p:nvPicPr>
        <p:blipFill>
          <a:blip r:embed="rId2">
            <a:alphaModFix/>
          </a:blip>
          <a:stretch>
            <a:fillRect/>
          </a:stretch>
        </p:blipFill>
        <p:spPr>
          <a:xfrm>
            <a:off x="11571922" y="212034"/>
            <a:ext cx="386276" cy="763597"/>
          </a:xfrm>
          <a:prstGeom prst="rect">
            <a:avLst/>
          </a:prstGeom>
          <a:noFill/>
          <a:ln>
            <a:noFill/>
          </a:ln>
        </p:spPr>
      </p:pic>
    </p:spTree>
    <p:extLst>
      <p:ext uri="{BB962C8B-B14F-4D97-AF65-F5344CB8AC3E}">
        <p14:creationId xmlns:p14="http://schemas.microsoft.com/office/powerpoint/2010/main" val="38374390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body - right side">
  <p:cSld name="Title and body - right side">
    <p:spTree>
      <p:nvGrpSpPr>
        <p:cNvPr id="1" name="Shape 21"/>
        <p:cNvGrpSpPr/>
        <p:nvPr/>
      </p:nvGrpSpPr>
      <p:grpSpPr>
        <a:xfrm>
          <a:off x="0" y="0"/>
          <a:ext cx="0" cy="0"/>
          <a:chOff x="0" y="0"/>
          <a:chExt cx="0" cy="0"/>
        </a:xfrm>
      </p:grpSpPr>
      <p:sp>
        <p:nvSpPr>
          <p:cNvPr id="22" name="Google Shape;22;p4"/>
          <p:cNvSpPr txBox="1">
            <a:spLocks noGrp="1"/>
          </p:cNvSpPr>
          <p:nvPr>
            <p:ph type="body" idx="1"/>
          </p:nvPr>
        </p:nvSpPr>
        <p:spPr>
          <a:xfrm>
            <a:off x="6064300" y="1662433"/>
            <a:ext cx="5079600" cy="4555200"/>
          </a:xfrm>
          <a:prstGeom prst="rect">
            <a:avLst/>
          </a:prstGeom>
        </p:spPr>
        <p:txBody>
          <a:bodyPr spcFirstLastPara="1" wrap="square" lIns="91425" tIns="91425" rIns="91425" bIns="91425" anchor="t" anchorCtr="0">
            <a:normAutofit/>
          </a:bodyPr>
          <a:lstStyle>
            <a:lvl1pPr marL="609585" lvl="0" indent="-423323" rtl="0">
              <a:spcBef>
                <a:spcPts val="0"/>
              </a:spcBef>
              <a:spcAft>
                <a:spcPts val="0"/>
              </a:spcAft>
              <a:buSzPts val="1400"/>
              <a:buFont typeface="Poppins"/>
              <a:buChar char="●"/>
              <a:defRPr>
                <a:latin typeface="Poppins"/>
                <a:ea typeface="Poppins"/>
                <a:cs typeface="Poppins"/>
                <a:sym typeface="Poppins"/>
              </a:defRPr>
            </a:lvl1pPr>
            <a:lvl2pPr marL="1219170" lvl="1" indent="-423323" rtl="0">
              <a:spcBef>
                <a:spcPts val="0"/>
              </a:spcBef>
              <a:spcAft>
                <a:spcPts val="0"/>
              </a:spcAft>
              <a:buSzPts val="1400"/>
              <a:buFont typeface="Poppins"/>
              <a:buChar char="○"/>
              <a:defRPr>
                <a:latin typeface="Poppins"/>
                <a:ea typeface="Poppins"/>
                <a:cs typeface="Poppins"/>
                <a:sym typeface="Poppins"/>
              </a:defRPr>
            </a:lvl2pPr>
            <a:lvl3pPr marL="1828754" lvl="2" indent="-423323" rtl="0">
              <a:spcBef>
                <a:spcPts val="0"/>
              </a:spcBef>
              <a:spcAft>
                <a:spcPts val="0"/>
              </a:spcAft>
              <a:buSzPts val="1400"/>
              <a:buFont typeface="Poppins"/>
              <a:buChar char="■"/>
              <a:defRPr>
                <a:latin typeface="Poppins"/>
                <a:ea typeface="Poppins"/>
                <a:cs typeface="Poppins"/>
                <a:sym typeface="Poppins"/>
              </a:defRPr>
            </a:lvl3pPr>
            <a:lvl4pPr marL="2438339" lvl="3" indent="-423323" rtl="0">
              <a:spcBef>
                <a:spcPts val="0"/>
              </a:spcBef>
              <a:spcAft>
                <a:spcPts val="0"/>
              </a:spcAft>
              <a:buSzPts val="1400"/>
              <a:buFont typeface="Poppins"/>
              <a:buChar char="●"/>
              <a:defRPr>
                <a:latin typeface="Poppins"/>
                <a:ea typeface="Poppins"/>
                <a:cs typeface="Poppins"/>
                <a:sym typeface="Poppins"/>
              </a:defRPr>
            </a:lvl4pPr>
            <a:lvl5pPr marL="3047924" lvl="4" indent="-423323" rtl="0">
              <a:spcBef>
                <a:spcPts val="0"/>
              </a:spcBef>
              <a:spcAft>
                <a:spcPts val="0"/>
              </a:spcAft>
              <a:buSzPts val="1400"/>
              <a:buFont typeface="Poppins"/>
              <a:buChar char="○"/>
              <a:defRPr>
                <a:latin typeface="Poppins"/>
                <a:ea typeface="Poppins"/>
                <a:cs typeface="Poppins"/>
                <a:sym typeface="Poppins"/>
              </a:defRPr>
            </a:lvl5pPr>
            <a:lvl6pPr marL="3657509" lvl="5" indent="-423323" rtl="0">
              <a:spcBef>
                <a:spcPts val="0"/>
              </a:spcBef>
              <a:spcAft>
                <a:spcPts val="0"/>
              </a:spcAft>
              <a:buSzPts val="1400"/>
              <a:buFont typeface="Poppins"/>
              <a:buChar char="■"/>
              <a:defRPr>
                <a:latin typeface="Poppins"/>
                <a:ea typeface="Poppins"/>
                <a:cs typeface="Poppins"/>
                <a:sym typeface="Poppins"/>
              </a:defRPr>
            </a:lvl6pPr>
            <a:lvl7pPr marL="4267093" lvl="6" indent="-423323" rtl="0">
              <a:spcBef>
                <a:spcPts val="0"/>
              </a:spcBef>
              <a:spcAft>
                <a:spcPts val="0"/>
              </a:spcAft>
              <a:buSzPts val="1400"/>
              <a:buFont typeface="Poppins"/>
              <a:buChar char="●"/>
              <a:defRPr>
                <a:latin typeface="Poppins"/>
                <a:ea typeface="Poppins"/>
                <a:cs typeface="Poppins"/>
                <a:sym typeface="Poppins"/>
              </a:defRPr>
            </a:lvl7pPr>
            <a:lvl8pPr marL="4876678" lvl="7" indent="-423323" rtl="0">
              <a:spcBef>
                <a:spcPts val="0"/>
              </a:spcBef>
              <a:spcAft>
                <a:spcPts val="0"/>
              </a:spcAft>
              <a:buSzPts val="1400"/>
              <a:buFont typeface="Poppins"/>
              <a:buChar char="○"/>
              <a:defRPr>
                <a:latin typeface="Poppins"/>
                <a:ea typeface="Poppins"/>
                <a:cs typeface="Poppins"/>
                <a:sym typeface="Poppins"/>
              </a:defRPr>
            </a:lvl8pPr>
            <a:lvl9pPr marL="5486263" lvl="8" indent="-423323" rtl="0">
              <a:spcBef>
                <a:spcPts val="0"/>
              </a:spcBef>
              <a:spcAft>
                <a:spcPts val="0"/>
              </a:spcAft>
              <a:buSzPts val="1400"/>
              <a:buFont typeface="Poppins"/>
              <a:buChar char="■"/>
              <a:defRPr>
                <a:latin typeface="Poppins"/>
                <a:ea typeface="Poppins"/>
                <a:cs typeface="Poppins"/>
                <a:sym typeface="Poppins"/>
              </a:defRPr>
            </a:lvl9pPr>
          </a:lstStyle>
          <a:p>
            <a:endParaRPr/>
          </a:p>
        </p:txBody>
      </p:sp>
      <p:sp>
        <p:nvSpPr>
          <p:cNvPr id="23" name="Google Shape;23;p4"/>
          <p:cNvSpPr/>
          <p:nvPr/>
        </p:nvSpPr>
        <p:spPr>
          <a:xfrm>
            <a:off x="-10267" y="0"/>
            <a:ext cx="12192000" cy="11176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Poppins"/>
              <a:ea typeface="Poppins"/>
              <a:cs typeface="Poppins"/>
              <a:sym typeface="Poppins"/>
            </a:endParaRPr>
          </a:p>
        </p:txBody>
      </p:sp>
      <p:sp>
        <p:nvSpPr>
          <p:cNvPr id="24" name="Google Shape;24;p4"/>
          <p:cNvSpPr txBox="1">
            <a:spLocks noGrp="1"/>
          </p:cNvSpPr>
          <p:nvPr>
            <p:ph type="title"/>
          </p:nvPr>
        </p:nvSpPr>
        <p:spPr>
          <a:xfrm>
            <a:off x="211133" y="212033"/>
            <a:ext cx="11360800" cy="763600"/>
          </a:xfrm>
          <a:prstGeom prst="rect">
            <a:avLst/>
          </a:prstGeom>
        </p:spPr>
        <p:txBody>
          <a:bodyPr spcFirstLastPara="1" wrap="square" lIns="91425" tIns="91425" rIns="91425" bIns="91425" anchor="ctr" anchorCtr="0">
            <a:normAutofit/>
          </a:bodyPr>
          <a:lstStyle>
            <a:lvl1pPr lvl="0" rtl="0">
              <a:spcBef>
                <a:spcPts val="0"/>
              </a:spcBef>
              <a:spcAft>
                <a:spcPts val="0"/>
              </a:spcAft>
              <a:buSzPts val="2500"/>
              <a:buFont typeface="Poppins ExtraBold"/>
              <a:buNone/>
              <a:defRPr sz="3333" b="0">
                <a:latin typeface="Poppins ExtraBold"/>
                <a:ea typeface="Poppins ExtraBold"/>
                <a:cs typeface="Poppins ExtraBold"/>
                <a:sym typeface="Poppins ExtraBol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5" name="Google Shape;25;p4"/>
          <p:cNvSpPr/>
          <p:nvPr/>
        </p:nvSpPr>
        <p:spPr>
          <a:xfrm>
            <a:off x="0" y="0"/>
            <a:ext cx="12192000" cy="95200"/>
          </a:xfrm>
          <a:prstGeom prst="rect">
            <a:avLst/>
          </a:prstGeom>
          <a:solidFill>
            <a:srgbClr val="82C34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pic>
        <p:nvPicPr>
          <p:cNvPr id="26" name="Google Shape;26;p4" title="FC logomark_white.png"/>
          <p:cNvPicPr preferRelativeResize="0"/>
          <p:nvPr/>
        </p:nvPicPr>
        <p:blipFill>
          <a:blip r:embed="rId2">
            <a:alphaModFix/>
          </a:blip>
          <a:stretch>
            <a:fillRect/>
          </a:stretch>
        </p:blipFill>
        <p:spPr>
          <a:xfrm>
            <a:off x="11571922" y="212034"/>
            <a:ext cx="386276" cy="763597"/>
          </a:xfrm>
          <a:prstGeom prst="rect">
            <a:avLst/>
          </a:prstGeom>
          <a:noFill/>
          <a:ln>
            <a:noFill/>
          </a:ln>
        </p:spPr>
      </p:pic>
    </p:spTree>
    <p:extLst>
      <p:ext uri="{BB962C8B-B14F-4D97-AF65-F5344CB8AC3E}">
        <p14:creationId xmlns:p14="http://schemas.microsoft.com/office/powerpoint/2010/main" val="31728192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 right side 1">
  <p:cSld name="Title and body - right side 1">
    <p:spTree>
      <p:nvGrpSpPr>
        <p:cNvPr id="1" name="Shape 27"/>
        <p:cNvGrpSpPr/>
        <p:nvPr/>
      </p:nvGrpSpPr>
      <p:grpSpPr>
        <a:xfrm>
          <a:off x="0" y="0"/>
          <a:ext cx="0" cy="0"/>
          <a:chOff x="0" y="0"/>
          <a:chExt cx="0" cy="0"/>
        </a:xfrm>
      </p:grpSpPr>
      <p:sp>
        <p:nvSpPr>
          <p:cNvPr id="28" name="Google Shape;28;p5"/>
          <p:cNvSpPr/>
          <p:nvPr/>
        </p:nvSpPr>
        <p:spPr>
          <a:xfrm>
            <a:off x="0" y="80433"/>
            <a:ext cx="12192000" cy="1026800"/>
          </a:xfrm>
          <a:prstGeom prst="rect">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 name="Google Shape;29;p5"/>
          <p:cNvSpPr/>
          <p:nvPr/>
        </p:nvSpPr>
        <p:spPr>
          <a:xfrm>
            <a:off x="0" y="0"/>
            <a:ext cx="12192000" cy="95200"/>
          </a:xfrm>
          <a:prstGeom prst="rect">
            <a:avLst/>
          </a:prstGeom>
          <a:solidFill>
            <a:srgbClr val="82C34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0" name="Google Shape;30;p5"/>
          <p:cNvSpPr txBox="1">
            <a:spLocks noGrp="1"/>
          </p:cNvSpPr>
          <p:nvPr>
            <p:ph type="title"/>
          </p:nvPr>
        </p:nvSpPr>
        <p:spPr>
          <a:xfrm>
            <a:off x="211133" y="212033"/>
            <a:ext cx="11360800" cy="763600"/>
          </a:xfrm>
          <a:prstGeom prst="rect">
            <a:avLst/>
          </a:prstGeom>
        </p:spPr>
        <p:txBody>
          <a:bodyPr spcFirstLastPara="1" wrap="square" lIns="91425" tIns="91425" rIns="91425" bIns="91425" anchor="ctr" anchorCtr="0">
            <a:normAutofit/>
          </a:bodyPr>
          <a:lstStyle>
            <a:lvl1pPr lvl="0" rtl="0">
              <a:spcBef>
                <a:spcPts val="0"/>
              </a:spcBef>
              <a:spcAft>
                <a:spcPts val="0"/>
              </a:spcAft>
              <a:buClr>
                <a:schemeClr val="dk1"/>
              </a:buClr>
              <a:buSzPts val="2500"/>
              <a:buFont typeface="Poppins ExtraBold"/>
              <a:buNone/>
              <a:defRPr sz="3333" b="0">
                <a:solidFill>
                  <a:schemeClr val="dk1"/>
                </a:solidFill>
                <a:latin typeface="Poppins ExtraBold"/>
                <a:ea typeface="Poppins ExtraBold"/>
                <a:cs typeface="Poppins ExtraBold"/>
                <a:sym typeface="Poppins ExtraBold"/>
              </a:defRPr>
            </a:lvl1pPr>
            <a:lvl2pPr lvl="1" rtl="0">
              <a:spcBef>
                <a:spcPts val="0"/>
              </a:spcBef>
              <a:spcAft>
                <a:spcPts val="0"/>
              </a:spcAft>
              <a:buSzPts val="2800"/>
              <a:buFont typeface="Poppins"/>
              <a:buNone/>
              <a:defRPr>
                <a:latin typeface="Poppins"/>
                <a:ea typeface="Poppins"/>
                <a:cs typeface="Poppins"/>
                <a:sym typeface="Poppins"/>
              </a:defRPr>
            </a:lvl2pPr>
            <a:lvl3pPr lvl="2" rtl="0">
              <a:spcBef>
                <a:spcPts val="0"/>
              </a:spcBef>
              <a:spcAft>
                <a:spcPts val="0"/>
              </a:spcAft>
              <a:buSzPts val="2800"/>
              <a:buFont typeface="Poppins"/>
              <a:buNone/>
              <a:defRPr>
                <a:latin typeface="Poppins"/>
                <a:ea typeface="Poppins"/>
                <a:cs typeface="Poppins"/>
                <a:sym typeface="Poppins"/>
              </a:defRPr>
            </a:lvl3pPr>
            <a:lvl4pPr lvl="3" rtl="0">
              <a:spcBef>
                <a:spcPts val="0"/>
              </a:spcBef>
              <a:spcAft>
                <a:spcPts val="0"/>
              </a:spcAft>
              <a:buSzPts val="2800"/>
              <a:buFont typeface="Poppins"/>
              <a:buNone/>
              <a:defRPr>
                <a:latin typeface="Poppins"/>
                <a:ea typeface="Poppins"/>
                <a:cs typeface="Poppins"/>
                <a:sym typeface="Poppins"/>
              </a:defRPr>
            </a:lvl4pPr>
            <a:lvl5pPr lvl="4" rtl="0">
              <a:spcBef>
                <a:spcPts val="0"/>
              </a:spcBef>
              <a:spcAft>
                <a:spcPts val="0"/>
              </a:spcAft>
              <a:buSzPts val="2800"/>
              <a:buFont typeface="Poppins"/>
              <a:buNone/>
              <a:defRPr>
                <a:latin typeface="Poppins"/>
                <a:ea typeface="Poppins"/>
                <a:cs typeface="Poppins"/>
                <a:sym typeface="Poppins"/>
              </a:defRPr>
            </a:lvl5pPr>
            <a:lvl6pPr lvl="5" rtl="0">
              <a:spcBef>
                <a:spcPts val="0"/>
              </a:spcBef>
              <a:spcAft>
                <a:spcPts val="0"/>
              </a:spcAft>
              <a:buSzPts val="2800"/>
              <a:buFont typeface="Poppins"/>
              <a:buNone/>
              <a:defRPr>
                <a:latin typeface="Poppins"/>
                <a:ea typeface="Poppins"/>
                <a:cs typeface="Poppins"/>
                <a:sym typeface="Poppins"/>
              </a:defRPr>
            </a:lvl6pPr>
            <a:lvl7pPr lvl="6" rtl="0">
              <a:spcBef>
                <a:spcPts val="0"/>
              </a:spcBef>
              <a:spcAft>
                <a:spcPts val="0"/>
              </a:spcAft>
              <a:buSzPts val="2800"/>
              <a:buFont typeface="Poppins"/>
              <a:buNone/>
              <a:defRPr>
                <a:latin typeface="Poppins"/>
                <a:ea typeface="Poppins"/>
                <a:cs typeface="Poppins"/>
                <a:sym typeface="Poppins"/>
              </a:defRPr>
            </a:lvl7pPr>
            <a:lvl8pPr lvl="7" rtl="0">
              <a:spcBef>
                <a:spcPts val="0"/>
              </a:spcBef>
              <a:spcAft>
                <a:spcPts val="0"/>
              </a:spcAft>
              <a:buSzPts val="2800"/>
              <a:buFont typeface="Poppins"/>
              <a:buNone/>
              <a:defRPr>
                <a:latin typeface="Poppins"/>
                <a:ea typeface="Poppins"/>
                <a:cs typeface="Poppins"/>
                <a:sym typeface="Poppins"/>
              </a:defRPr>
            </a:lvl8pPr>
            <a:lvl9pPr lvl="8" rtl="0">
              <a:spcBef>
                <a:spcPts val="0"/>
              </a:spcBef>
              <a:spcAft>
                <a:spcPts val="0"/>
              </a:spcAft>
              <a:buSzPts val="2800"/>
              <a:buFont typeface="Poppins"/>
              <a:buNone/>
              <a:defRPr>
                <a:latin typeface="Poppins"/>
                <a:ea typeface="Poppins"/>
                <a:cs typeface="Poppins"/>
                <a:sym typeface="Poppins"/>
              </a:defRPr>
            </a:lvl9pPr>
          </a:lstStyle>
          <a:p>
            <a:endParaRPr/>
          </a:p>
        </p:txBody>
      </p:sp>
      <p:pic>
        <p:nvPicPr>
          <p:cNvPr id="31" name="Google Shape;31;p5" title="FC logomark_Full color.png"/>
          <p:cNvPicPr preferRelativeResize="0"/>
          <p:nvPr/>
        </p:nvPicPr>
        <p:blipFill>
          <a:blip r:embed="rId2">
            <a:alphaModFix/>
          </a:blip>
          <a:stretch>
            <a:fillRect/>
          </a:stretch>
        </p:blipFill>
        <p:spPr>
          <a:xfrm>
            <a:off x="11571934" y="212034"/>
            <a:ext cx="386265" cy="763597"/>
          </a:xfrm>
          <a:prstGeom prst="rect">
            <a:avLst/>
          </a:prstGeom>
          <a:noFill/>
          <a:ln>
            <a:noFill/>
          </a:ln>
        </p:spPr>
      </p:pic>
    </p:spTree>
    <p:extLst>
      <p:ext uri="{BB962C8B-B14F-4D97-AF65-F5344CB8AC3E}">
        <p14:creationId xmlns:p14="http://schemas.microsoft.com/office/powerpoint/2010/main" val="32387724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dk1"/>
        </a:solidFill>
        <a:effectLst/>
      </p:bgPr>
    </p:bg>
    <p:spTree>
      <p:nvGrpSpPr>
        <p:cNvPr id="1" name="Shape 32"/>
        <p:cNvGrpSpPr/>
        <p:nvPr/>
      </p:nvGrpSpPr>
      <p:grpSpPr>
        <a:xfrm>
          <a:off x="0" y="0"/>
          <a:ext cx="0" cy="0"/>
          <a:chOff x="0" y="0"/>
          <a:chExt cx="0" cy="0"/>
        </a:xfrm>
      </p:grpSpPr>
      <p:sp>
        <p:nvSpPr>
          <p:cNvPr id="33" name="Google Shape;33;p6"/>
          <p:cNvSpPr/>
          <p:nvPr/>
        </p:nvSpPr>
        <p:spPr>
          <a:xfrm>
            <a:off x="0" y="0"/>
            <a:ext cx="12192000" cy="95200"/>
          </a:xfrm>
          <a:prstGeom prst="rect">
            <a:avLst/>
          </a:prstGeom>
          <a:solidFill>
            <a:srgbClr val="82C34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pic>
        <p:nvPicPr>
          <p:cNvPr id="34" name="Google Shape;34;p6" title="FC logomark_white.png"/>
          <p:cNvPicPr preferRelativeResize="0"/>
          <p:nvPr/>
        </p:nvPicPr>
        <p:blipFill>
          <a:blip r:embed="rId2">
            <a:alphaModFix/>
          </a:blip>
          <a:stretch>
            <a:fillRect/>
          </a:stretch>
        </p:blipFill>
        <p:spPr>
          <a:xfrm>
            <a:off x="11571922" y="212034"/>
            <a:ext cx="386276" cy="763597"/>
          </a:xfrm>
          <a:prstGeom prst="rect">
            <a:avLst/>
          </a:prstGeom>
          <a:noFill/>
          <a:ln>
            <a:noFill/>
          </a:ln>
        </p:spPr>
      </p:pic>
    </p:spTree>
    <p:extLst>
      <p:ext uri="{BB962C8B-B14F-4D97-AF65-F5344CB8AC3E}">
        <p14:creationId xmlns:p14="http://schemas.microsoft.com/office/powerpoint/2010/main" val="42158364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lank 1">
  <p:cSld name="Blank 1">
    <p:bg>
      <p:bgPr>
        <a:solidFill>
          <a:schemeClr val="dk1"/>
        </a:solidFill>
        <a:effectLst/>
      </p:bgPr>
    </p:bg>
    <p:spTree>
      <p:nvGrpSpPr>
        <p:cNvPr id="1" name="Shape 35"/>
        <p:cNvGrpSpPr/>
        <p:nvPr/>
      </p:nvGrpSpPr>
      <p:grpSpPr>
        <a:xfrm>
          <a:off x="0" y="0"/>
          <a:ext cx="0" cy="0"/>
          <a:chOff x="0" y="0"/>
          <a:chExt cx="0" cy="0"/>
        </a:xfrm>
      </p:grpSpPr>
      <p:sp>
        <p:nvSpPr>
          <p:cNvPr id="36" name="Google Shape;36;p7"/>
          <p:cNvSpPr/>
          <p:nvPr/>
        </p:nvSpPr>
        <p:spPr>
          <a:xfrm>
            <a:off x="0" y="0"/>
            <a:ext cx="12192000" cy="95200"/>
          </a:xfrm>
          <a:prstGeom prst="rect">
            <a:avLst/>
          </a:prstGeom>
          <a:solidFill>
            <a:srgbClr val="82C34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 name="Google Shape;37;p7"/>
          <p:cNvSpPr txBox="1">
            <a:spLocks noGrp="1"/>
          </p:cNvSpPr>
          <p:nvPr>
            <p:ph type="title"/>
          </p:nvPr>
        </p:nvSpPr>
        <p:spPr>
          <a:xfrm>
            <a:off x="211133" y="212033"/>
            <a:ext cx="11360800" cy="763600"/>
          </a:xfrm>
          <a:prstGeom prst="rect">
            <a:avLst/>
          </a:prstGeom>
        </p:spPr>
        <p:txBody>
          <a:bodyPr spcFirstLastPara="1" wrap="square" lIns="91425" tIns="91425" rIns="91425" bIns="91425" anchor="ctr" anchorCtr="0">
            <a:normAutofit/>
          </a:bodyPr>
          <a:lstStyle>
            <a:lvl1pPr lvl="0">
              <a:spcBef>
                <a:spcPts val="0"/>
              </a:spcBef>
              <a:spcAft>
                <a:spcPts val="0"/>
              </a:spcAft>
              <a:buSzPts val="2500"/>
              <a:buFont typeface="Poppins ExtraBold"/>
              <a:buNone/>
              <a:defRPr sz="3333" b="0">
                <a:latin typeface="Poppins ExtraBold"/>
                <a:ea typeface="Poppins ExtraBold"/>
                <a:cs typeface="Poppins ExtraBold"/>
                <a:sym typeface="Poppins ExtraBold"/>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pic>
        <p:nvPicPr>
          <p:cNvPr id="38" name="Google Shape;38;p7" title="FC logomark_white.png"/>
          <p:cNvPicPr preferRelativeResize="0"/>
          <p:nvPr/>
        </p:nvPicPr>
        <p:blipFill>
          <a:blip r:embed="rId2">
            <a:alphaModFix/>
          </a:blip>
          <a:stretch>
            <a:fillRect/>
          </a:stretch>
        </p:blipFill>
        <p:spPr>
          <a:xfrm>
            <a:off x="11571922" y="212034"/>
            <a:ext cx="386276" cy="763597"/>
          </a:xfrm>
          <a:prstGeom prst="rect">
            <a:avLst/>
          </a:prstGeom>
          <a:noFill/>
          <a:ln>
            <a:noFill/>
          </a:ln>
        </p:spPr>
      </p:pic>
    </p:spTree>
    <p:extLst>
      <p:ext uri="{BB962C8B-B14F-4D97-AF65-F5344CB8AC3E}">
        <p14:creationId xmlns:p14="http://schemas.microsoft.com/office/powerpoint/2010/main" val="38930686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ustom Layout 1">
  <p:cSld name="Custom Layout 1">
    <p:spTree>
      <p:nvGrpSpPr>
        <p:cNvPr id="1" name="Shape 39"/>
        <p:cNvGrpSpPr/>
        <p:nvPr/>
      </p:nvGrpSpPr>
      <p:grpSpPr>
        <a:xfrm>
          <a:off x="0" y="0"/>
          <a:ext cx="0" cy="0"/>
          <a:chOff x="0" y="0"/>
          <a:chExt cx="0" cy="0"/>
        </a:xfrm>
      </p:grpSpPr>
      <p:pic>
        <p:nvPicPr>
          <p:cNvPr id="40" name="Google Shape;40;p8"/>
          <p:cNvPicPr preferRelativeResize="0"/>
          <p:nvPr/>
        </p:nvPicPr>
        <p:blipFill>
          <a:blip r:embed="rId2">
            <a:alphaModFix/>
          </a:blip>
          <a:stretch>
            <a:fillRect/>
          </a:stretch>
        </p:blipFill>
        <p:spPr>
          <a:xfrm>
            <a:off x="11272234" y="240067"/>
            <a:ext cx="638201" cy="720876"/>
          </a:xfrm>
          <a:prstGeom prst="rect">
            <a:avLst/>
          </a:prstGeom>
          <a:noFill/>
          <a:ln>
            <a:noFill/>
          </a:ln>
        </p:spPr>
      </p:pic>
    </p:spTree>
    <p:extLst>
      <p:ext uri="{BB962C8B-B14F-4D97-AF65-F5344CB8AC3E}">
        <p14:creationId xmlns:p14="http://schemas.microsoft.com/office/powerpoint/2010/main" val="10962881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ustom Layout 1 1">
  <p:cSld name="Custom Layout 1 1">
    <p:spTree>
      <p:nvGrpSpPr>
        <p:cNvPr id="1" name="Shape 41"/>
        <p:cNvGrpSpPr/>
        <p:nvPr/>
      </p:nvGrpSpPr>
      <p:grpSpPr>
        <a:xfrm>
          <a:off x="0" y="0"/>
          <a:ext cx="0" cy="0"/>
          <a:chOff x="0" y="0"/>
          <a:chExt cx="0" cy="0"/>
        </a:xfrm>
      </p:grpSpPr>
    </p:spTree>
    <p:extLst>
      <p:ext uri="{BB962C8B-B14F-4D97-AF65-F5344CB8AC3E}">
        <p14:creationId xmlns:p14="http://schemas.microsoft.com/office/powerpoint/2010/main" val="35419860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2" name="Text Placeholder 11"/>
          <p:cNvSpPr>
            <a:spLocks noGrp="1"/>
          </p:cNvSpPr>
          <p:nvPr>
            <p:ph type="body" sz="quarter" idx="11" hasCustomPrompt="1"/>
          </p:nvPr>
        </p:nvSpPr>
        <p:spPr>
          <a:xfrm>
            <a:off x="4968072" y="4257620"/>
            <a:ext cx="4999893" cy="367992"/>
          </a:xfrm>
        </p:spPr>
        <p:txBody>
          <a:bodyPr anchor="ctr">
            <a:normAutofit/>
          </a:bodyPr>
          <a:lstStyle>
            <a:lvl1pPr marL="0" indent="0" algn="ctr">
              <a:lnSpc>
                <a:spcPct val="100000"/>
              </a:lnSpc>
              <a:spcBef>
                <a:spcPts val="0"/>
              </a:spcBef>
              <a:buNone/>
              <a:defRPr sz="1600" b="1" baseline="0">
                <a:solidFill>
                  <a:schemeClr val="bg1"/>
                </a:solidFill>
                <a:latin typeface="Arial" panose="020B0604020202020204" pitchFamily="34" charset="0"/>
                <a:cs typeface="Arial" panose="020B0604020202020204" pitchFamily="34" charset="0"/>
              </a:defRPr>
            </a:lvl1pPr>
            <a:lvl2pPr marL="457200" indent="0" algn="r">
              <a:buNone/>
              <a:defRPr/>
            </a:lvl2pPr>
            <a:lvl3pPr marL="914400" indent="0" algn="r">
              <a:buNone/>
              <a:defRPr/>
            </a:lvl3pPr>
            <a:lvl4pPr marL="1371600" indent="0" algn="r">
              <a:buNone/>
              <a:defRPr/>
            </a:lvl4pPr>
            <a:lvl5pPr marL="1828800" indent="0" algn="r">
              <a:buNone/>
              <a:defRPr/>
            </a:lvl5pPr>
          </a:lstStyle>
          <a:p>
            <a:pPr lvl="0"/>
            <a:r>
              <a:rPr lang="en-US"/>
              <a:t>Name  |  Date  </a:t>
            </a:r>
          </a:p>
        </p:txBody>
      </p:sp>
      <p:sp>
        <p:nvSpPr>
          <p:cNvPr id="2" name="Title 1">
            <a:extLst>
              <a:ext uri="{FF2B5EF4-FFF2-40B4-BE49-F238E27FC236}">
                <a16:creationId xmlns:a16="http://schemas.microsoft.com/office/drawing/2014/main" id="{7274D8DD-F021-46ED-96A6-06BAE518052F}"/>
              </a:ext>
            </a:extLst>
          </p:cNvPr>
          <p:cNvSpPr>
            <a:spLocks noGrp="1"/>
          </p:cNvSpPr>
          <p:nvPr>
            <p:ph type="title"/>
          </p:nvPr>
        </p:nvSpPr>
        <p:spPr>
          <a:xfrm>
            <a:off x="4968072" y="2078162"/>
            <a:ext cx="4999893" cy="1600220"/>
          </a:xfrm>
        </p:spPr>
        <p:txBody>
          <a:bodyPr>
            <a:noAutofit/>
          </a:bodyPr>
          <a:lstStyle>
            <a:lvl1pPr algn="ctr">
              <a:defRPr sz="4800" b="0">
                <a:solidFill>
                  <a:schemeClr val="bg1"/>
                </a:solidFill>
                <a:latin typeface="Arial" panose="020B0604020202020204" pitchFamily="34" charset="0"/>
                <a:cs typeface="Arial" panose="020B0604020202020204" pitchFamily="34" charset="0"/>
              </a:defRPr>
            </a:lvl1pPr>
          </a:lstStyle>
          <a:p>
            <a:endParaRPr lang="en-US"/>
          </a:p>
        </p:txBody>
      </p:sp>
      <p:sp>
        <p:nvSpPr>
          <p:cNvPr id="3" name="Rectangle 2">
            <a:extLst>
              <a:ext uri="{FF2B5EF4-FFF2-40B4-BE49-F238E27FC236}">
                <a16:creationId xmlns:a16="http://schemas.microsoft.com/office/drawing/2014/main" id="{89DEE44D-8C36-43FA-B4DF-00BC517E71C0}"/>
              </a:ext>
            </a:extLst>
          </p:cNvPr>
          <p:cNvSpPr/>
          <p:nvPr userDrawn="1"/>
        </p:nvSpPr>
        <p:spPr>
          <a:xfrm>
            <a:off x="3971365" y="0"/>
            <a:ext cx="8220635" cy="6858000"/>
          </a:xfrm>
          <a:prstGeom prst="rect">
            <a:avLst/>
          </a:prstGeom>
          <a:solidFill>
            <a:srgbClr val="7F746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Text&#10;&#10;Description automatically generated with medium confidence">
            <a:extLst>
              <a:ext uri="{FF2B5EF4-FFF2-40B4-BE49-F238E27FC236}">
                <a16:creationId xmlns:a16="http://schemas.microsoft.com/office/drawing/2014/main" id="{47A28873-0EDE-9D38-87F0-13662825E31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24322" y="321076"/>
            <a:ext cx="2722722" cy="842296"/>
          </a:xfrm>
          <a:prstGeom prst="rect">
            <a:avLst/>
          </a:prstGeom>
        </p:spPr>
      </p:pic>
      <p:grpSp>
        <p:nvGrpSpPr>
          <p:cNvPr id="10" name="Group 9">
            <a:extLst>
              <a:ext uri="{FF2B5EF4-FFF2-40B4-BE49-F238E27FC236}">
                <a16:creationId xmlns:a16="http://schemas.microsoft.com/office/drawing/2014/main" id="{88913213-E212-7AC8-75EA-849EAD33E1AE}"/>
              </a:ext>
            </a:extLst>
          </p:cNvPr>
          <p:cNvGrpSpPr/>
          <p:nvPr userDrawn="1"/>
        </p:nvGrpSpPr>
        <p:grpSpPr>
          <a:xfrm>
            <a:off x="744071" y="5866919"/>
            <a:ext cx="2483223" cy="434658"/>
            <a:chOff x="744071" y="1393531"/>
            <a:chExt cx="2483223" cy="434658"/>
          </a:xfrm>
        </p:grpSpPr>
        <p:sp>
          <p:nvSpPr>
            <p:cNvPr id="8" name="Rectangle: Rounded Corners 7">
              <a:extLst>
                <a:ext uri="{FF2B5EF4-FFF2-40B4-BE49-F238E27FC236}">
                  <a16:creationId xmlns:a16="http://schemas.microsoft.com/office/drawing/2014/main" id="{F8940DBC-08C6-069F-62AE-5CB1975293A5}"/>
                </a:ext>
              </a:extLst>
            </p:cNvPr>
            <p:cNvSpPr/>
            <p:nvPr userDrawn="1"/>
          </p:nvSpPr>
          <p:spPr>
            <a:xfrm>
              <a:off x="744071" y="1393531"/>
              <a:ext cx="2483223" cy="434658"/>
            </a:xfrm>
            <a:prstGeom prst="roundRect">
              <a:avLst/>
            </a:prstGeom>
            <a:solidFill>
              <a:srgbClr val="C9DD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4A4C6985-500B-A236-BF4D-754E68084D1A}"/>
                </a:ext>
              </a:extLst>
            </p:cNvPr>
            <p:cNvSpPr txBox="1"/>
            <p:nvPr userDrawn="1"/>
          </p:nvSpPr>
          <p:spPr>
            <a:xfrm>
              <a:off x="775447" y="1426194"/>
              <a:ext cx="2420470" cy="369332"/>
            </a:xfrm>
            <a:prstGeom prst="rect">
              <a:avLst/>
            </a:prstGeom>
            <a:noFill/>
          </p:spPr>
          <p:txBody>
            <a:bodyPr wrap="square" rtlCol="0">
              <a:spAutoFit/>
            </a:bodyPr>
            <a:lstStyle/>
            <a:p>
              <a:pPr algn="ctr"/>
              <a:r>
                <a:rPr lang="en-US" sz="1800" b="1" dirty="0">
                  <a:solidFill>
                    <a:srgbClr val="1C3557"/>
                  </a:solidFill>
                  <a:latin typeface="Arial" panose="020B0604020202020204" pitchFamily="34" charset="0"/>
                  <a:cs typeface="Arial" panose="020B0604020202020204" pitchFamily="34" charset="0"/>
                </a:rPr>
                <a:t>ftc.gov/</a:t>
              </a:r>
              <a:r>
                <a:rPr lang="en-US" sz="1800" b="1" dirty="0" err="1">
                  <a:solidFill>
                    <a:srgbClr val="1C3557"/>
                  </a:solidFill>
                  <a:latin typeface="Arial" panose="020B0604020202020204" pitchFamily="34" charset="0"/>
                  <a:cs typeface="Arial" panose="020B0604020202020204" pitchFamily="34" charset="0"/>
                </a:rPr>
                <a:t>idtheft</a:t>
              </a:r>
              <a:endParaRPr lang="en-US" sz="1800" b="1" dirty="0">
                <a:solidFill>
                  <a:srgbClr val="1C3557"/>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37459442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0DD37D7-104B-178A-2387-1BCAE5BF4BFB}"/>
              </a:ext>
            </a:extLst>
          </p:cNvPr>
          <p:cNvSpPr/>
          <p:nvPr userDrawn="1"/>
        </p:nvSpPr>
        <p:spPr>
          <a:xfrm>
            <a:off x="381000" y="365126"/>
            <a:ext cx="11430000" cy="1252654"/>
          </a:xfrm>
          <a:prstGeom prst="rect">
            <a:avLst/>
          </a:prstGeom>
          <a:solidFill>
            <a:srgbClr val="47706B">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Placeholder 1">
            <a:extLst>
              <a:ext uri="{FF2B5EF4-FFF2-40B4-BE49-F238E27FC236}">
                <a16:creationId xmlns:a16="http://schemas.microsoft.com/office/drawing/2014/main" id="{5EEADA14-938E-42D9-87C9-3405A016CAE3}"/>
              </a:ext>
            </a:extLst>
          </p:cNvPr>
          <p:cNvSpPr>
            <a:spLocks noGrp="1"/>
          </p:cNvSpPr>
          <p:nvPr>
            <p:ph type="title"/>
          </p:nvPr>
        </p:nvSpPr>
        <p:spPr>
          <a:xfrm>
            <a:off x="838200" y="365126"/>
            <a:ext cx="10515600" cy="1252654"/>
          </a:xfrm>
          <a:prstGeom prst="rect">
            <a:avLst/>
          </a:prstGeom>
        </p:spPr>
        <p:txBody>
          <a:bodyPr vert="horz" lIns="91440" tIns="45720" rIns="91440" bIns="45720" rtlCol="0" anchor="ctr">
            <a:normAutofit/>
          </a:bodyPr>
          <a:lstStyle>
            <a:lvl1pPr algn="ctr">
              <a:defRPr b="1">
                <a:solidFill>
                  <a:schemeClr val="tx1">
                    <a:lumMod val="95000"/>
                    <a:lumOff val="5000"/>
                  </a:schemeClr>
                </a:solidFill>
                <a:latin typeface="Arial" panose="020B0604020202020204" pitchFamily="34" charset="0"/>
                <a:cs typeface="Arial" panose="020B0604020202020204" pitchFamily="34" charset="0"/>
              </a:defRPr>
            </a:lvl1pPr>
          </a:lstStyle>
          <a:p>
            <a:r>
              <a:rPr lang="en-US"/>
              <a:t>Click to edit Master title style</a:t>
            </a:r>
          </a:p>
        </p:txBody>
      </p:sp>
      <p:sp>
        <p:nvSpPr>
          <p:cNvPr id="20" name="Text Placeholder 2">
            <a:extLst>
              <a:ext uri="{FF2B5EF4-FFF2-40B4-BE49-F238E27FC236}">
                <a16:creationId xmlns:a16="http://schemas.microsoft.com/office/drawing/2014/main" id="{1DDCD20A-CADD-4C81-8F29-21F5408F56DE}"/>
              </a:ext>
            </a:extLst>
          </p:cNvPr>
          <p:cNvSpPr>
            <a:spLocks noGrp="1"/>
          </p:cNvSpPr>
          <p:nvPr>
            <p:ph idx="1"/>
          </p:nvPr>
        </p:nvSpPr>
        <p:spPr>
          <a:xfrm>
            <a:off x="4742822" y="2341265"/>
            <a:ext cx="6610978" cy="3436537"/>
          </a:xfrm>
          <a:prstGeom prst="rect">
            <a:avLst/>
          </a:prstGeom>
        </p:spPr>
        <p:txBody>
          <a:bodyPr vert="horz" lIns="91440" tIns="45720" rIns="91440" bIns="45720" rtlCol="0">
            <a:normAutofit/>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Box 2">
            <a:extLst>
              <a:ext uri="{FF2B5EF4-FFF2-40B4-BE49-F238E27FC236}">
                <a16:creationId xmlns:a16="http://schemas.microsoft.com/office/drawing/2014/main" id="{2B11EDDD-B101-4BD6-5DFE-51853C686FA9}"/>
              </a:ext>
            </a:extLst>
          </p:cNvPr>
          <p:cNvSpPr txBox="1"/>
          <p:nvPr userDrawn="1"/>
        </p:nvSpPr>
        <p:spPr>
          <a:xfrm>
            <a:off x="10121153" y="6173519"/>
            <a:ext cx="1797220" cy="338554"/>
          </a:xfrm>
          <a:prstGeom prst="rect">
            <a:avLst/>
          </a:prstGeom>
          <a:solidFill>
            <a:schemeClr val="bg1"/>
          </a:solidFill>
        </p:spPr>
        <p:txBody>
          <a:bodyPr wrap="square" rtlCol="0">
            <a:spAutoFit/>
          </a:bodyPr>
          <a:lstStyle/>
          <a:p>
            <a:r>
              <a:rPr lang="en-US" sz="1600" b="1">
                <a:solidFill>
                  <a:srgbClr val="7F7467"/>
                </a:solidFill>
                <a:latin typeface="Arial" panose="020B0604020202020204" pitchFamily="34" charset="0"/>
                <a:cs typeface="Arial" panose="020B0604020202020204" pitchFamily="34" charset="0"/>
              </a:rPr>
              <a:t>ftc.gov/</a:t>
            </a:r>
            <a:r>
              <a:rPr lang="en-US" sz="1600" b="1" err="1">
                <a:solidFill>
                  <a:srgbClr val="7F7467"/>
                </a:solidFill>
                <a:latin typeface="Arial" panose="020B0604020202020204" pitchFamily="34" charset="0"/>
                <a:cs typeface="Arial" panose="020B0604020202020204" pitchFamily="34" charset="0"/>
              </a:rPr>
              <a:t>idtheft</a:t>
            </a:r>
            <a:endParaRPr lang="en-US" sz="1600" b="1">
              <a:solidFill>
                <a:srgbClr val="7F7467"/>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554906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itle Placeholder 1">
            <a:extLst>
              <a:ext uri="{FF2B5EF4-FFF2-40B4-BE49-F238E27FC236}">
                <a16:creationId xmlns:a16="http://schemas.microsoft.com/office/drawing/2014/main" id="{5EEADA14-938E-42D9-87C9-3405A016CAE3}"/>
              </a:ext>
            </a:extLst>
          </p:cNvPr>
          <p:cNvSpPr>
            <a:spLocks noGrp="1"/>
          </p:cNvSpPr>
          <p:nvPr>
            <p:ph type="title"/>
          </p:nvPr>
        </p:nvSpPr>
        <p:spPr>
          <a:xfrm>
            <a:off x="838200" y="365126"/>
            <a:ext cx="10515600" cy="1252654"/>
          </a:xfrm>
          <a:prstGeom prst="rect">
            <a:avLst/>
          </a:prstGeom>
        </p:spPr>
        <p:txBody>
          <a:bodyPr vert="horz" lIns="91440" tIns="45720" rIns="91440" bIns="45720" rtlCol="0" anchor="ctr">
            <a:normAutofit/>
          </a:bodyPr>
          <a:lstStyle>
            <a:lvl1pPr algn="ctr">
              <a:defRPr b="1">
                <a:solidFill>
                  <a:schemeClr val="tx1">
                    <a:lumMod val="95000"/>
                    <a:lumOff val="5000"/>
                  </a:schemeClr>
                </a:solidFill>
                <a:latin typeface="Arial" panose="020B0604020202020204" pitchFamily="34" charset="0"/>
                <a:cs typeface="Arial" panose="020B0604020202020204" pitchFamily="34" charset="0"/>
              </a:defRPr>
            </a:lvl1pPr>
          </a:lstStyle>
          <a:p>
            <a:r>
              <a:rPr lang="en-US"/>
              <a:t>Click to edit Master title style</a:t>
            </a:r>
          </a:p>
        </p:txBody>
      </p:sp>
      <p:sp>
        <p:nvSpPr>
          <p:cNvPr id="20" name="Text Placeholder 2">
            <a:extLst>
              <a:ext uri="{FF2B5EF4-FFF2-40B4-BE49-F238E27FC236}">
                <a16:creationId xmlns:a16="http://schemas.microsoft.com/office/drawing/2014/main" id="{1DDCD20A-CADD-4C81-8F29-21F5408F56DE}"/>
              </a:ext>
            </a:extLst>
          </p:cNvPr>
          <p:cNvSpPr>
            <a:spLocks noGrp="1"/>
          </p:cNvSpPr>
          <p:nvPr>
            <p:ph idx="1"/>
          </p:nvPr>
        </p:nvSpPr>
        <p:spPr>
          <a:xfrm>
            <a:off x="4742822" y="2341265"/>
            <a:ext cx="6610978" cy="3436537"/>
          </a:xfrm>
          <a:prstGeom prst="rect">
            <a:avLst/>
          </a:prstGeom>
        </p:spPr>
        <p:txBody>
          <a:bodyPr vert="horz" lIns="91440" tIns="45720" rIns="91440" bIns="45720" rtlCol="0">
            <a:normAutofit/>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Box 2">
            <a:extLst>
              <a:ext uri="{FF2B5EF4-FFF2-40B4-BE49-F238E27FC236}">
                <a16:creationId xmlns:a16="http://schemas.microsoft.com/office/drawing/2014/main" id="{1B08F841-0B10-2CE6-4621-FB1965D45251}"/>
              </a:ext>
            </a:extLst>
          </p:cNvPr>
          <p:cNvSpPr txBox="1"/>
          <p:nvPr userDrawn="1"/>
        </p:nvSpPr>
        <p:spPr>
          <a:xfrm>
            <a:off x="10121153" y="6173519"/>
            <a:ext cx="1797220" cy="338554"/>
          </a:xfrm>
          <a:prstGeom prst="rect">
            <a:avLst/>
          </a:prstGeom>
          <a:solidFill>
            <a:schemeClr val="bg1"/>
          </a:solidFill>
        </p:spPr>
        <p:txBody>
          <a:bodyPr wrap="square" rtlCol="0">
            <a:spAutoFit/>
          </a:bodyPr>
          <a:lstStyle/>
          <a:p>
            <a:r>
              <a:rPr lang="en-US" sz="1600" b="1">
                <a:solidFill>
                  <a:srgbClr val="7F7467"/>
                </a:solidFill>
                <a:latin typeface="Arial" panose="020B0604020202020204" pitchFamily="34" charset="0"/>
                <a:cs typeface="Arial" panose="020B0604020202020204" pitchFamily="34" charset="0"/>
              </a:rPr>
              <a:t>ftc.gov/</a:t>
            </a:r>
            <a:r>
              <a:rPr lang="en-US" sz="1600" b="1" err="1">
                <a:solidFill>
                  <a:srgbClr val="7F7467"/>
                </a:solidFill>
                <a:latin typeface="Arial" panose="020B0604020202020204" pitchFamily="34" charset="0"/>
                <a:cs typeface="Arial" panose="020B0604020202020204" pitchFamily="34" charset="0"/>
              </a:rPr>
              <a:t>idtheft</a:t>
            </a:r>
            <a:endParaRPr lang="en-US" sz="1600" b="1">
              <a:solidFill>
                <a:srgbClr val="7F7467"/>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798904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cxnSp>
        <p:nvCxnSpPr>
          <p:cNvPr id="12" name="Straight Connector 11">
            <a:extLst>
              <a:ext uri="{C183D7F6-B498-43B3-948B-1728B52AA6E4}">
                <adec:decorative xmlns:adec="http://schemas.microsoft.com/office/drawing/2017/decorative" val="1"/>
              </a:ext>
            </a:extLst>
          </p:cNvPr>
          <p:cNvCxnSpPr/>
          <p:nvPr userDrawn="1"/>
        </p:nvCxnSpPr>
        <p:spPr>
          <a:xfrm>
            <a:off x="381000" y="6511925"/>
            <a:ext cx="11430000" cy="0"/>
          </a:xfrm>
          <a:prstGeom prst="line">
            <a:avLst/>
          </a:prstGeom>
          <a:ln w="152400">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Picture Placeholder 13"/>
          <p:cNvSpPr>
            <a:spLocks noGrp="1"/>
          </p:cNvSpPr>
          <p:nvPr>
            <p:ph type="pic" sz="quarter" idx="10" hasCustomPrompt="1"/>
          </p:nvPr>
        </p:nvSpPr>
        <p:spPr>
          <a:xfrm>
            <a:off x="6335713" y="346074"/>
            <a:ext cx="5475287" cy="5888456"/>
          </a:xfrm>
        </p:spPr>
        <p:txBody>
          <a:bodyPr anchor="ctr"/>
          <a:lstStyle>
            <a:lvl1pPr marL="0" indent="0" algn="ctr">
              <a:buNone/>
              <a:defRPr>
                <a:solidFill>
                  <a:schemeClr val="bg1">
                    <a:lumMod val="50000"/>
                  </a:schemeClr>
                </a:solidFill>
              </a:defRPr>
            </a:lvl1pPr>
          </a:lstStyle>
          <a:p>
            <a:r>
              <a:rPr lang="en-US" dirty="0"/>
              <a:t>[Insert Picture]</a:t>
            </a:r>
          </a:p>
        </p:txBody>
      </p:sp>
      <p:sp>
        <p:nvSpPr>
          <p:cNvPr id="19" name="Text Placeholder 15">
            <a:extLst>
              <a:ext uri="{FF2B5EF4-FFF2-40B4-BE49-F238E27FC236}">
                <a16:creationId xmlns:a16="http://schemas.microsoft.com/office/drawing/2014/main" id="{76E7635B-0933-4E2C-AAFD-D3785EC54273}"/>
              </a:ext>
            </a:extLst>
          </p:cNvPr>
          <p:cNvSpPr>
            <a:spLocks noGrp="1"/>
          </p:cNvSpPr>
          <p:nvPr userDrawn="1">
            <p:ph type="body" sz="quarter" idx="13"/>
          </p:nvPr>
        </p:nvSpPr>
        <p:spPr>
          <a:xfrm>
            <a:off x="412492" y="1404135"/>
            <a:ext cx="5715000" cy="4830397"/>
          </a:xfrm>
        </p:spPr>
        <p:txBody>
          <a:bodyPr>
            <a:normAutofit/>
          </a:bodyPr>
          <a:lstStyle>
            <a:lvl1pPr marL="0" indent="0">
              <a:lnSpc>
                <a:spcPct val="100000"/>
              </a:lnSpc>
              <a:buNone/>
              <a:defRPr sz="5000" b="1">
                <a:solidFill>
                  <a:schemeClr val="tx2"/>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grpSp>
        <p:nvGrpSpPr>
          <p:cNvPr id="6" name="Group 5">
            <a:extLst>
              <a:ext uri="{FF2B5EF4-FFF2-40B4-BE49-F238E27FC236}">
                <a16:creationId xmlns:a16="http://schemas.microsoft.com/office/drawing/2014/main" id="{4E85F80C-225E-45B0-A7C2-EE46E5D33427}"/>
              </a:ext>
              <a:ext uri="{C183D7F6-B498-43B3-948B-1728B52AA6E4}">
                <adec:decorative xmlns:adec="http://schemas.microsoft.com/office/drawing/2017/decorative" val="1"/>
              </a:ext>
            </a:extLst>
          </p:cNvPr>
          <p:cNvGrpSpPr/>
          <p:nvPr userDrawn="1"/>
        </p:nvGrpSpPr>
        <p:grpSpPr>
          <a:xfrm>
            <a:off x="0" y="336026"/>
            <a:ext cx="5918660" cy="854622"/>
            <a:chOff x="0" y="336026"/>
            <a:chExt cx="5918660" cy="854622"/>
          </a:xfrm>
        </p:grpSpPr>
        <p:sp>
          <p:nvSpPr>
            <p:cNvPr id="3" name="Rectangle 2">
              <a:extLst>
                <a:ext uri="{FF2B5EF4-FFF2-40B4-BE49-F238E27FC236}">
                  <a16:creationId xmlns:a16="http://schemas.microsoft.com/office/drawing/2014/main" id="{3735F696-FA28-4D75-9093-FBA6D4BB8757}"/>
                </a:ext>
              </a:extLst>
            </p:cNvPr>
            <p:cNvSpPr/>
            <p:nvPr userDrawn="1"/>
          </p:nvSpPr>
          <p:spPr>
            <a:xfrm>
              <a:off x="0" y="409983"/>
              <a:ext cx="5918660" cy="7806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E5358B2B-C07A-46A2-8313-F13206F102F5}"/>
                </a:ext>
              </a:extLst>
            </p:cNvPr>
            <p:cNvSpPr/>
            <p:nvPr userDrawn="1"/>
          </p:nvSpPr>
          <p:spPr>
            <a:xfrm>
              <a:off x="0" y="346074"/>
              <a:ext cx="5867400" cy="780666"/>
            </a:xfrm>
            <a:prstGeom prst="rect">
              <a:avLst/>
            </a:prstGeom>
            <a:solidFill>
              <a:schemeClr val="tx2"/>
            </a:soli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8F459391-4D12-435B-BC1F-C6D05D39567D}"/>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88318" y="336026"/>
              <a:ext cx="2523503" cy="780666"/>
            </a:xfrm>
            <a:prstGeom prst="rect">
              <a:avLst/>
            </a:prstGeom>
          </p:spPr>
        </p:pic>
      </p:grpSp>
    </p:spTree>
    <p:extLst>
      <p:ext uri="{BB962C8B-B14F-4D97-AF65-F5344CB8AC3E}">
        <p14:creationId xmlns:p14="http://schemas.microsoft.com/office/powerpoint/2010/main" val="42530714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5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2608E64-4362-4ED2-8DDE-FE200E21F520}"/>
              </a:ext>
            </a:extLst>
          </p:cNvPr>
          <p:cNvSpPr/>
          <p:nvPr userDrawn="1"/>
        </p:nvSpPr>
        <p:spPr>
          <a:xfrm>
            <a:off x="381000" y="365126"/>
            <a:ext cx="11430000" cy="1252654"/>
          </a:xfrm>
          <a:prstGeom prst="rect">
            <a:avLst/>
          </a:prstGeom>
          <a:solidFill>
            <a:srgbClr val="47706B">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Placeholder 1">
            <a:extLst>
              <a:ext uri="{FF2B5EF4-FFF2-40B4-BE49-F238E27FC236}">
                <a16:creationId xmlns:a16="http://schemas.microsoft.com/office/drawing/2014/main" id="{5EEADA14-938E-42D9-87C9-3405A016CAE3}"/>
              </a:ext>
            </a:extLst>
          </p:cNvPr>
          <p:cNvSpPr>
            <a:spLocks noGrp="1"/>
          </p:cNvSpPr>
          <p:nvPr>
            <p:ph type="title"/>
          </p:nvPr>
        </p:nvSpPr>
        <p:spPr>
          <a:xfrm>
            <a:off x="838200" y="365126"/>
            <a:ext cx="10515600" cy="1252654"/>
          </a:xfrm>
          <a:prstGeom prst="rect">
            <a:avLst/>
          </a:prstGeom>
        </p:spPr>
        <p:txBody>
          <a:bodyPr vert="horz" lIns="91440" tIns="45720" rIns="91440" bIns="45720" rtlCol="0" anchor="ctr">
            <a:normAutofit/>
          </a:bodyPr>
          <a:lstStyle>
            <a:lvl1pPr algn="ctr">
              <a:defRPr b="1">
                <a:solidFill>
                  <a:schemeClr val="tx1">
                    <a:lumMod val="95000"/>
                    <a:lumOff val="5000"/>
                  </a:schemeClr>
                </a:solidFill>
                <a:latin typeface="Arial" panose="020B0604020202020204" pitchFamily="34" charset="0"/>
                <a:cs typeface="Arial" panose="020B0604020202020204" pitchFamily="34" charset="0"/>
              </a:defRPr>
            </a:lvl1pPr>
          </a:lstStyle>
          <a:p>
            <a:r>
              <a:rPr lang="en-US"/>
              <a:t>Click to edit Master title style</a:t>
            </a:r>
          </a:p>
        </p:txBody>
      </p:sp>
      <p:sp>
        <p:nvSpPr>
          <p:cNvPr id="20" name="Text Placeholder 2">
            <a:extLst>
              <a:ext uri="{FF2B5EF4-FFF2-40B4-BE49-F238E27FC236}">
                <a16:creationId xmlns:a16="http://schemas.microsoft.com/office/drawing/2014/main" id="{1DDCD20A-CADD-4C81-8F29-21F5408F56DE}"/>
              </a:ext>
            </a:extLst>
          </p:cNvPr>
          <p:cNvSpPr>
            <a:spLocks noGrp="1"/>
          </p:cNvSpPr>
          <p:nvPr>
            <p:ph idx="1"/>
          </p:nvPr>
        </p:nvSpPr>
        <p:spPr>
          <a:xfrm>
            <a:off x="4742822" y="2341265"/>
            <a:ext cx="6610978" cy="3436537"/>
          </a:xfrm>
          <a:prstGeom prst="rect">
            <a:avLst/>
          </a:prstGeom>
        </p:spPr>
        <p:txBody>
          <a:bodyPr vert="horz" lIns="91440" tIns="45720" rIns="91440" bIns="45720" rtlCol="0">
            <a:normAutofit/>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Box 2">
            <a:extLst>
              <a:ext uri="{FF2B5EF4-FFF2-40B4-BE49-F238E27FC236}">
                <a16:creationId xmlns:a16="http://schemas.microsoft.com/office/drawing/2014/main" id="{95AE4161-C944-7F11-4934-BA324E378ACD}"/>
              </a:ext>
            </a:extLst>
          </p:cNvPr>
          <p:cNvSpPr txBox="1"/>
          <p:nvPr userDrawn="1"/>
        </p:nvSpPr>
        <p:spPr>
          <a:xfrm>
            <a:off x="10121153" y="6173519"/>
            <a:ext cx="1797220" cy="338554"/>
          </a:xfrm>
          <a:prstGeom prst="rect">
            <a:avLst/>
          </a:prstGeom>
          <a:solidFill>
            <a:schemeClr val="bg1"/>
          </a:solidFill>
        </p:spPr>
        <p:txBody>
          <a:bodyPr wrap="square" rtlCol="0">
            <a:spAutoFit/>
          </a:bodyPr>
          <a:lstStyle/>
          <a:p>
            <a:r>
              <a:rPr lang="en-US" sz="1600" b="1">
                <a:solidFill>
                  <a:srgbClr val="7F7467"/>
                </a:solidFill>
                <a:latin typeface="Arial" panose="020B0604020202020204" pitchFamily="34" charset="0"/>
                <a:cs typeface="Arial" panose="020B0604020202020204" pitchFamily="34" charset="0"/>
              </a:rPr>
              <a:t>ftc.gov/</a:t>
            </a:r>
            <a:r>
              <a:rPr lang="en-US" sz="1600" b="1" err="1">
                <a:solidFill>
                  <a:srgbClr val="7F7467"/>
                </a:solidFill>
                <a:latin typeface="Arial" panose="020B0604020202020204" pitchFamily="34" charset="0"/>
                <a:cs typeface="Arial" panose="020B0604020202020204" pitchFamily="34" charset="0"/>
              </a:rPr>
              <a:t>idtheft</a:t>
            </a:r>
            <a:endParaRPr lang="en-US" sz="1600" b="1">
              <a:solidFill>
                <a:srgbClr val="7F7467"/>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099221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463742"/>
            <a:ext cx="10515600" cy="2852737"/>
          </a:xfrm>
        </p:spPr>
        <p:txBody>
          <a:bodyPr anchor="ctr">
            <a:normAutofit/>
          </a:bodyPr>
          <a:lstStyle>
            <a:lvl1pPr algn="ctr">
              <a:lnSpc>
                <a:spcPct val="100000"/>
              </a:lnSpc>
              <a:defRPr sz="7200" b="1">
                <a:solidFill>
                  <a:schemeClr val="bg1"/>
                </a:solidFill>
                <a:latin typeface="Arial" panose="020B0604020202020204" pitchFamily="34" charset="0"/>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377467458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Section Header">
    <p:bg>
      <p:bgPr>
        <a:solidFill>
          <a:srgbClr val="47706B"/>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463742"/>
            <a:ext cx="10515600" cy="2852737"/>
          </a:xfrm>
        </p:spPr>
        <p:txBody>
          <a:bodyPr anchor="ctr">
            <a:normAutofit/>
          </a:bodyPr>
          <a:lstStyle>
            <a:lvl1pPr algn="ctr">
              <a:lnSpc>
                <a:spcPct val="100000"/>
              </a:lnSpc>
              <a:defRPr sz="7200" b="1">
                <a:solidFill>
                  <a:schemeClr val="bg1"/>
                </a:solidFill>
                <a:latin typeface="Arial" panose="020B0604020202020204" pitchFamily="34" charset="0"/>
                <a:cs typeface="Arial" panose="020B0604020202020204" pitchFamily="34" charset="0"/>
              </a:defRPr>
            </a:lvl1pPr>
          </a:lstStyle>
          <a:p>
            <a:r>
              <a:rPr lang="en-US"/>
              <a:t>Click to edit Master title style</a:t>
            </a:r>
          </a:p>
        </p:txBody>
      </p:sp>
      <p:grpSp>
        <p:nvGrpSpPr>
          <p:cNvPr id="3" name="Group 2">
            <a:extLst>
              <a:ext uri="{FF2B5EF4-FFF2-40B4-BE49-F238E27FC236}">
                <a16:creationId xmlns:a16="http://schemas.microsoft.com/office/drawing/2014/main" id="{8D7C1869-0E31-68C4-028D-893692F18589}"/>
              </a:ext>
            </a:extLst>
          </p:cNvPr>
          <p:cNvGrpSpPr/>
          <p:nvPr userDrawn="1"/>
        </p:nvGrpSpPr>
        <p:grpSpPr>
          <a:xfrm>
            <a:off x="3534973" y="3950331"/>
            <a:ext cx="5122054" cy="718373"/>
            <a:chOff x="-2229278" y="498372"/>
            <a:chExt cx="3020900" cy="1598933"/>
          </a:xfrm>
        </p:grpSpPr>
        <p:sp>
          <p:nvSpPr>
            <p:cNvPr id="5" name="Rectangle: Rounded Corners 4">
              <a:extLst>
                <a:ext uri="{FF2B5EF4-FFF2-40B4-BE49-F238E27FC236}">
                  <a16:creationId xmlns:a16="http://schemas.microsoft.com/office/drawing/2014/main" id="{8CFB50AC-E040-C1F3-CC8F-5935BBEBE9B8}"/>
                </a:ext>
              </a:extLst>
            </p:cNvPr>
            <p:cNvSpPr/>
            <p:nvPr userDrawn="1"/>
          </p:nvSpPr>
          <p:spPr>
            <a:xfrm>
              <a:off x="-2229278" y="498372"/>
              <a:ext cx="3020900" cy="1598933"/>
            </a:xfrm>
            <a:prstGeom prst="roundRect">
              <a:avLst/>
            </a:prstGeom>
            <a:solidFill>
              <a:srgbClr val="C9DD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8A788526-F366-39B6-7ACF-CDDD40FBC472}"/>
                </a:ext>
              </a:extLst>
            </p:cNvPr>
            <p:cNvSpPr txBox="1"/>
            <p:nvPr userDrawn="1"/>
          </p:nvSpPr>
          <p:spPr>
            <a:xfrm>
              <a:off x="-1929064" y="513890"/>
              <a:ext cx="2420470" cy="1575591"/>
            </a:xfrm>
            <a:prstGeom prst="rect">
              <a:avLst/>
            </a:prstGeom>
            <a:noFill/>
          </p:spPr>
          <p:txBody>
            <a:bodyPr wrap="square" rtlCol="0">
              <a:spAutoFit/>
            </a:bodyPr>
            <a:lstStyle/>
            <a:p>
              <a:pPr algn="ctr"/>
              <a:r>
                <a:rPr lang="en-US" sz="4000" b="1">
                  <a:solidFill>
                    <a:srgbClr val="1C3557"/>
                  </a:solidFill>
                  <a:latin typeface="Arial" panose="020B0604020202020204" pitchFamily="34" charset="0"/>
                  <a:cs typeface="Arial" panose="020B0604020202020204" pitchFamily="34" charset="0"/>
                </a:rPr>
                <a:t>ftc.gov/</a:t>
              </a:r>
              <a:r>
                <a:rPr lang="en-US" sz="4000" b="1" err="1">
                  <a:solidFill>
                    <a:srgbClr val="1C3557"/>
                  </a:solidFill>
                  <a:latin typeface="Arial" panose="020B0604020202020204" pitchFamily="34" charset="0"/>
                  <a:cs typeface="Arial" panose="020B0604020202020204" pitchFamily="34" charset="0"/>
                </a:rPr>
                <a:t>idtheft</a:t>
              </a:r>
              <a:endParaRPr lang="en-US" sz="4000" b="1">
                <a:solidFill>
                  <a:srgbClr val="1C3557"/>
                </a:solidFill>
                <a:latin typeface="Arial" panose="020B0604020202020204" pitchFamily="34" charset="0"/>
                <a:cs typeface="Arial" panose="020B0604020202020204" pitchFamily="34" charset="0"/>
              </a:endParaRPr>
            </a:p>
          </p:txBody>
        </p:sp>
      </p:grpSp>
      <p:grpSp>
        <p:nvGrpSpPr>
          <p:cNvPr id="8" name="Group 7">
            <a:extLst>
              <a:ext uri="{FF2B5EF4-FFF2-40B4-BE49-F238E27FC236}">
                <a16:creationId xmlns:a16="http://schemas.microsoft.com/office/drawing/2014/main" id="{392A41B5-0993-B554-E88E-7994EAB39A66}"/>
              </a:ext>
            </a:extLst>
          </p:cNvPr>
          <p:cNvGrpSpPr/>
          <p:nvPr userDrawn="1"/>
        </p:nvGrpSpPr>
        <p:grpSpPr>
          <a:xfrm>
            <a:off x="3643134" y="5227607"/>
            <a:ext cx="4847672" cy="1138350"/>
            <a:chOff x="4649474" y="5227607"/>
            <a:chExt cx="4847672" cy="1138350"/>
          </a:xfrm>
        </p:grpSpPr>
        <p:pic>
          <p:nvPicPr>
            <p:cNvPr id="6" name="Picture 5" descr="Federal Trade Commission">
              <a:extLst>
                <a:ext uri="{FF2B5EF4-FFF2-40B4-BE49-F238E27FC236}">
                  <a16:creationId xmlns:a16="http://schemas.microsoft.com/office/drawing/2014/main" id="{1D0B6EDF-AE15-45DA-9036-5EF1CAB3C14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649474" y="5264704"/>
              <a:ext cx="2955804" cy="914402"/>
            </a:xfrm>
            <a:prstGeom prst="rect">
              <a:avLst/>
            </a:prstGeom>
          </p:spPr>
        </p:pic>
        <p:pic>
          <p:nvPicPr>
            <p:cNvPr id="4" name="Picture 3">
              <a:extLst>
                <a:ext uri="{FF2B5EF4-FFF2-40B4-BE49-F238E27FC236}">
                  <a16:creationId xmlns:a16="http://schemas.microsoft.com/office/drawing/2014/main" id="{72AC3724-614F-BB68-1270-4504DA2BD2BB}"/>
                </a:ext>
              </a:extLst>
            </p:cNvPr>
            <p:cNvPicPr>
              <a:picLocks noChangeAspect="1"/>
            </p:cNvPicPr>
            <p:nvPr userDrawn="1"/>
          </p:nvPicPr>
          <p:blipFill>
            <a:blip r:embed="rId3"/>
            <a:stretch>
              <a:fillRect/>
            </a:stretch>
          </p:blipFill>
          <p:spPr>
            <a:xfrm>
              <a:off x="8354349" y="5227607"/>
              <a:ext cx="1142797" cy="1138350"/>
            </a:xfrm>
            <a:prstGeom prst="rect">
              <a:avLst/>
            </a:prstGeom>
          </p:spPr>
        </p:pic>
      </p:grpSp>
    </p:spTree>
    <p:extLst>
      <p:ext uri="{BB962C8B-B14F-4D97-AF65-F5344CB8AC3E}">
        <p14:creationId xmlns:p14="http://schemas.microsoft.com/office/powerpoint/2010/main" val="266546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1CF43A3-FA1C-4DAA-96CA-526D71D81AF1}"/>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1850" y="1709738"/>
            <a:ext cx="10515600" cy="2852737"/>
          </a:xfrm>
        </p:spPr>
        <p:txBody>
          <a:bodyPr anchor="ctr">
            <a:normAutofit/>
          </a:bodyPr>
          <a:lstStyle>
            <a:lvl1pPr algn="ctr">
              <a:lnSpc>
                <a:spcPct val="100000"/>
              </a:lnSpc>
              <a:defRPr sz="5000" b="1">
                <a:solidFill>
                  <a:schemeClr val="tx2"/>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20818159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Content and Image">
    <p:spTree>
      <p:nvGrpSpPr>
        <p:cNvPr id="1" name=""/>
        <p:cNvGrpSpPr/>
        <p:nvPr/>
      </p:nvGrpSpPr>
      <p:grpSpPr>
        <a:xfrm>
          <a:off x="0" y="0"/>
          <a:ext cx="0" cy="0"/>
          <a:chOff x="0" y="0"/>
          <a:chExt cx="0" cy="0"/>
        </a:xfrm>
      </p:grpSpPr>
      <p:sp>
        <p:nvSpPr>
          <p:cNvPr id="14" name="Picture Placeholder 13"/>
          <p:cNvSpPr>
            <a:spLocks noGrp="1"/>
          </p:cNvSpPr>
          <p:nvPr>
            <p:ph type="pic" sz="quarter" idx="10" hasCustomPrompt="1"/>
          </p:nvPr>
        </p:nvSpPr>
        <p:spPr>
          <a:xfrm>
            <a:off x="6600825" y="346074"/>
            <a:ext cx="5341938" cy="6210301"/>
          </a:xfrm>
        </p:spPr>
        <p:txBody>
          <a:bodyPr anchor="ctr"/>
          <a:lstStyle>
            <a:lvl1pPr marL="0" indent="0" algn="ctr">
              <a:buNone/>
              <a:defRPr>
                <a:solidFill>
                  <a:schemeClr val="bg1">
                    <a:lumMod val="50000"/>
                  </a:schemeClr>
                </a:solidFill>
              </a:defRPr>
            </a:lvl1pPr>
          </a:lstStyle>
          <a:p>
            <a:r>
              <a:rPr lang="en-US" dirty="0"/>
              <a:t>[Insert Picture]</a:t>
            </a:r>
          </a:p>
        </p:txBody>
      </p:sp>
      <p:cxnSp>
        <p:nvCxnSpPr>
          <p:cNvPr id="15" name="Straight Connector 14">
            <a:extLst>
              <a:ext uri="{C183D7F6-B498-43B3-948B-1728B52AA6E4}">
                <adec:decorative xmlns:adec="http://schemas.microsoft.com/office/drawing/2017/decorative" val="1"/>
              </a:ext>
            </a:extLst>
          </p:cNvPr>
          <p:cNvCxnSpPr/>
          <p:nvPr userDrawn="1"/>
        </p:nvCxnSpPr>
        <p:spPr>
          <a:xfrm>
            <a:off x="412492" y="6511925"/>
            <a:ext cx="5715000" cy="0"/>
          </a:xfrm>
          <a:prstGeom prst="line">
            <a:avLst/>
          </a:prstGeom>
          <a:ln w="152400">
            <a:solidFill>
              <a:schemeClr val="tx2"/>
            </a:solidFill>
          </a:ln>
        </p:spPr>
        <p:style>
          <a:lnRef idx="1">
            <a:schemeClr val="accent1"/>
          </a:lnRef>
          <a:fillRef idx="0">
            <a:schemeClr val="accent1"/>
          </a:fillRef>
          <a:effectRef idx="0">
            <a:schemeClr val="accent1"/>
          </a:effectRef>
          <a:fontRef idx="minor">
            <a:schemeClr val="tx1"/>
          </a:fontRef>
        </p:style>
      </p:cxnSp>
      <p:sp>
        <p:nvSpPr>
          <p:cNvPr id="16" name="Text Placeholder 15"/>
          <p:cNvSpPr>
            <a:spLocks noGrp="1"/>
          </p:cNvSpPr>
          <p:nvPr>
            <p:ph type="body" sz="quarter" idx="11"/>
          </p:nvPr>
        </p:nvSpPr>
        <p:spPr>
          <a:xfrm>
            <a:off x="412750" y="1409012"/>
            <a:ext cx="5715000" cy="3692336"/>
          </a:xfrm>
        </p:spPr>
        <p:txBody>
          <a:bodyPr>
            <a:normAutofit/>
          </a:bodyPr>
          <a:lstStyle>
            <a:lvl1pPr marL="0" indent="0">
              <a:lnSpc>
                <a:spcPct val="100000"/>
              </a:lnSpc>
              <a:buNone/>
              <a:defRPr sz="5000" b="1">
                <a:solidFill>
                  <a:schemeClr val="tx2"/>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8" name="Text Placeholder 17"/>
          <p:cNvSpPr>
            <a:spLocks noGrp="1"/>
          </p:cNvSpPr>
          <p:nvPr>
            <p:ph type="body" sz="quarter" idx="12" hasCustomPrompt="1"/>
          </p:nvPr>
        </p:nvSpPr>
        <p:spPr>
          <a:xfrm>
            <a:off x="412750" y="5319713"/>
            <a:ext cx="5715000" cy="1069975"/>
          </a:xfrm>
        </p:spPr>
        <p:txBody>
          <a:bodyPr anchor="b">
            <a:normAutofit/>
          </a:bodyPr>
          <a:lstStyle>
            <a:lvl1pPr marL="0" indent="0">
              <a:lnSpc>
                <a:spcPct val="100000"/>
              </a:lnSpc>
              <a:spcBef>
                <a:spcPts val="1200"/>
              </a:spcBef>
              <a:buNone/>
              <a:defRPr sz="2200">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Additional text</a:t>
            </a:r>
          </a:p>
        </p:txBody>
      </p:sp>
      <p:grpSp>
        <p:nvGrpSpPr>
          <p:cNvPr id="10" name="Group 9">
            <a:extLst>
              <a:ext uri="{FF2B5EF4-FFF2-40B4-BE49-F238E27FC236}">
                <a16:creationId xmlns:a16="http://schemas.microsoft.com/office/drawing/2014/main" id="{03570490-2E26-4CFB-AA30-25ACB117477A}"/>
              </a:ext>
              <a:ext uri="{C183D7F6-B498-43B3-948B-1728B52AA6E4}">
                <adec:decorative xmlns:adec="http://schemas.microsoft.com/office/drawing/2017/decorative" val="1"/>
              </a:ext>
            </a:extLst>
          </p:cNvPr>
          <p:cNvGrpSpPr/>
          <p:nvPr userDrawn="1"/>
        </p:nvGrpSpPr>
        <p:grpSpPr>
          <a:xfrm>
            <a:off x="0" y="336026"/>
            <a:ext cx="5918660" cy="854622"/>
            <a:chOff x="0" y="336026"/>
            <a:chExt cx="5918660" cy="854622"/>
          </a:xfrm>
        </p:grpSpPr>
        <p:sp>
          <p:nvSpPr>
            <p:cNvPr id="11" name="Rectangle 10">
              <a:extLst>
                <a:ext uri="{FF2B5EF4-FFF2-40B4-BE49-F238E27FC236}">
                  <a16:creationId xmlns:a16="http://schemas.microsoft.com/office/drawing/2014/main" id="{5C5C1C29-E941-4AFB-8EFD-3AF15E3AFFB1}"/>
                </a:ext>
              </a:extLst>
            </p:cNvPr>
            <p:cNvSpPr/>
            <p:nvPr userDrawn="1"/>
          </p:nvSpPr>
          <p:spPr>
            <a:xfrm>
              <a:off x="0" y="409983"/>
              <a:ext cx="5918660" cy="7806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81143AF-D5F9-4605-958A-26782939BBB3}"/>
                </a:ext>
              </a:extLst>
            </p:cNvPr>
            <p:cNvSpPr/>
            <p:nvPr userDrawn="1"/>
          </p:nvSpPr>
          <p:spPr>
            <a:xfrm>
              <a:off x="0" y="346074"/>
              <a:ext cx="5867400" cy="780666"/>
            </a:xfrm>
            <a:prstGeom prst="rect">
              <a:avLst/>
            </a:prstGeom>
            <a:solidFill>
              <a:schemeClr val="tx2"/>
            </a:soli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E9050C46-9DBB-4066-8971-75A7CA1E63C7}"/>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88318" y="336026"/>
              <a:ext cx="2523503" cy="780666"/>
            </a:xfrm>
            <a:prstGeom prst="rect">
              <a:avLst/>
            </a:prstGeom>
          </p:spPr>
        </p:pic>
      </p:grpSp>
    </p:spTree>
    <p:extLst>
      <p:ext uri="{BB962C8B-B14F-4D97-AF65-F5344CB8AC3E}">
        <p14:creationId xmlns:p14="http://schemas.microsoft.com/office/powerpoint/2010/main" val="19197412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Content and Image">
    <p:spTree>
      <p:nvGrpSpPr>
        <p:cNvPr id="1" name=""/>
        <p:cNvGrpSpPr/>
        <p:nvPr/>
      </p:nvGrpSpPr>
      <p:grpSpPr>
        <a:xfrm>
          <a:off x="0" y="0"/>
          <a:ext cx="0" cy="0"/>
          <a:chOff x="0" y="0"/>
          <a:chExt cx="0" cy="0"/>
        </a:xfrm>
      </p:grpSpPr>
      <p:sp>
        <p:nvSpPr>
          <p:cNvPr id="14" name="Picture Placeholder 13"/>
          <p:cNvSpPr>
            <a:spLocks noGrp="1"/>
          </p:cNvSpPr>
          <p:nvPr>
            <p:ph type="pic" sz="quarter" idx="10" hasCustomPrompt="1"/>
          </p:nvPr>
        </p:nvSpPr>
        <p:spPr>
          <a:xfrm>
            <a:off x="6710091" y="346074"/>
            <a:ext cx="5069159" cy="5810938"/>
          </a:xfrm>
        </p:spPr>
        <p:txBody>
          <a:bodyPr anchor="ctr"/>
          <a:lstStyle>
            <a:lvl1pPr marL="0" indent="0" algn="ctr">
              <a:buNone/>
              <a:defRPr>
                <a:solidFill>
                  <a:schemeClr val="bg1">
                    <a:lumMod val="50000"/>
                  </a:schemeClr>
                </a:solidFill>
              </a:defRPr>
            </a:lvl1pPr>
          </a:lstStyle>
          <a:p>
            <a:r>
              <a:rPr lang="en-US" dirty="0"/>
              <a:t>[Insert Picture]                     </a:t>
            </a:r>
          </a:p>
        </p:txBody>
      </p:sp>
      <p:cxnSp>
        <p:nvCxnSpPr>
          <p:cNvPr id="15" name="Straight Connector 14">
            <a:extLst>
              <a:ext uri="{C183D7F6-B498-43B3-948B-1728B52AA6E4}">
                <adec:decorative xmlns:adec="http://schemas.microsoft.com/office/drawing/2017/decorative" val="1"/>
              </a:ext>
            </a:extLst>
          </p:cNvPr>
          <p:cNvCxnSpPr/>
          <p:nvPr userDrawn="1"/>
        </p:nvCxnSpPr>
        <p:spPr>
          <a:xfrm>
            <a:off x="412492" y="6511925"/>
            <a:ext cx="11430000" cy="0"/>
          </a:xfrm>
          <a:prstGeom prst="line">
            <a:avLst/>
          </a:prstGeom>
          <a:ln w="152400">
            <a:solidFill>
              <a:schemeClr val="tx2"/>
            </a:solidFill>
          </a:ln>
        </p:spPr>
        <p:style>
          <a:lnRef idx="1">
            <a:schemeClr val="accent1"/>
          </a:lnRef>
          <a:fillRef idx="0">
            <a:schemeClr val="accent1"/>
          </a:fillRef>
          <a:effectRef idx="0">
            <a:schemeClr val="accent1"/>
          </a:effectRef>
          <a:fontRef idx="minor">
            <a:schemeClr val="tx1"/>
          </a:fontRef>
        </p:style>
      </p:cxnSp>
      <p:sp>
        <p:nvSpPr>
          <p:cNvPr id="16" name="Text Placeholder 15"/>
          <p:cNvSpPr>
            <a:spLocks noGrp="1"/>
          </p:cNvSpPr>
          <p:nvPr>
            <p:ph type="body" sz="quarter" idx="11"/>
          </p:nvPr>
        </p:nvSpPr>
        <p:spPr>
          <a:xfrm>
            <a:off x="412750" y="1352273"/>
            <a:ext cx="5715000" cy="3692336"/>
          </a:xfrm>
        </p:spPr>
        <p:txBody>
          <a:bodyPr>
            <a:normAutofit/>
          </a:bodyPr>
          <a:lstStyle>
            <a:lvl1pPr marL="0" indent="0">
              <a:lnSpc>
                <a:spcPct val="100000"/>
              </a:lnSpc>
              <a:buNone/>
              <a:defRPr sz="5000" b="1">
                <a:solidFill>
                  <a:schemeClr val="tx2"/>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8" name="Text Placeholder 17"/>
          <p:cNvSpPr>
            <a:spLocks noGrp="1"/>
          </p:cNvSpPr>
          <p:nvPr>
            <p:ph type="body" sz="quarter" idx="12" hasCustomPrompt="1"/>
          </p:nvPr>
        </p:nvSpPr>
        <p:spPr>
          <a:xfrm>
            <a:off x="412750" y="5319714"/>
            <a:ext cx="5715000" cy="912650"/>
          </a:xfrm>
        </p:spPr>
        <p:txBody>
          <a:bodyPr anchor="b">
            <a:normAutofit/>
          </a:bodyPr>
          <a:lstStyle>
            <a:lvl1pPr marL="0" indent="0">
              <a:lnSpc>
                <a:spcPct val="100000"/>
              </a:lnSpc>
              <a:spcBef>
                <a:spcPts val="1200"/>
              </a:spcBef>
              <a:buNone/>
              <a:defRPr sz="2200">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Additional text</a:t>
            </a:r>
          </a:p>
        </p:txBody>
      </p:sp>
      <p:grpSp>
        <p:nvGrpSpPr>
          <p:cNvPr id="10" name="Group 9">
            <a:extLst>
              <a:ext uri="{FF2B5EF4-FFF2-40B4-BE49-F238E27FC236}">
                <a16:creationId xmlns:a16="http://schemas.microsoft.com/office/drawing/2014/main" id="{519B479D-BAD9-4B4C-93A7-C3BC9D555283}"/>
              </a:ext>
              <a:ext uri="{C183D7F6-B498-43B3-948B-1728B52AA6E4}">
                <adec:decorative xmlns:adec="http://schemas.microsoft.com/office/drawing/2017/decorative" val="1"/>
              </a:ext>
            </a:extLst>
          </p:cNvPr>
          <p:cNvGrpSpPr/>
          <p:nvPr userDrawn="1"/>
        </p:nvGrpSpPr>
        <p:grpSpPr>
          <a:xfrm>
            <a:off x="0" y="336026"/>
            <a:ext cx="5918660" cy="854622"/>
            <a:chOff x="0" y="336026"/>
            <a:chExt cx="5918660" cy="854622"/>
          </a:xfrm>
        </p:grpSpPr>
        <p:sp>
          <p:nvSpPr>
            <p:cNvPr id="11" name="Rectangle 10">
              <a:extLst>
                <a:ext uri="{FF2B5EF4-FFF2-40B4-BE49-F238E27FC236}">
                  <a16:creationId xmlns:a16="http://schemas.microsoft.com/office/drawing/2014/main" id="{266CBAE7-34FF-4DB6-BAE0-1CA161CD0660}"/>
                </a:ext>
              </a:extLst>
            </p:cNvPr>
            <p:cNvSpPr/>
            <p:nvPr userDrawn="1"/>
          </p:nvSpPr>
          <p:spPr>
            <a:xfrm>
              <a:off x="0" y="409983"/>
              <a:ext cx="5918660" cy="7806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92F1340-0087-4B84-9A27-291478860BD8}"/>
                </a:ext>
              </a:extLst>
            </p:cNvPr>
            <p:cNvSpPr/>
            <p:nvPr userDrawn="1"/>
          </p:nvSpPr>
          <p:spPr>
            <a:xfrm>
              <a:off x="0" y="346074"/>
              <a:ext cx="5867400" cy="780666"/>
            </a:xfrm>
            <a:prstGeom prst="rect">
              <a:avLst/>
            </a:prstGeom>
            <a:solidFill>
              <a:schemeClr val="tx2"/>
            </a:soli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E5CA0B7D-1872-4D1D-A742-ED504261EF2B}"/>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88318" y="336026"/>
              <a:ext cx="2523503" cy="780666"/>
            </a:xfrm>
            <a:prstGeom prst="rect">
              <a:avLst/>
            </a:prstGeom>
          </p:spPr>
        </p:pic>
      </p:grpSp>
    </p:spTree>
    <p:extLst>
      <p:ext uri="{BB962C8B-B14F-4D97-AF65-F5344CB8AC3E}">
        <p14:creationId xmlns:p14="http://schemas.microsoft.com/office/powerpoint/2010/main" val="12843685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Content Image (right)">
    <p:spTree>
      <p:nvGrpSpPr>
        <p:cNvPr id="1" name=""/>
        <p:cNvGrpSpPr/>
        <p:nvPr/>
      </p:nvGrpSpPr>
      <p:grpSpPr>
        <a:xfrm>
          <a:off x="0" y="0"/>
          <a:ext cx="0" cy="0"/>
          <a:chOff x="0" y="0"/>
          <a:chExt cx="0" cy="0"/>
        </a:xfrm>
      </p:grpSpPr>
      <p:cxnSp>
        <p:nvCxnSpPr>
          <p:cNvPr id="18" name="Straight Connector 17">
            <a:extLst>
              <a:ext uri="{C183D7F6-B498-43B3-948B-1728B52AA6E4}">
                <adec:decorative xmlns:adec="http://schemas.microsoft.com/office/drawing/2017/decorative" val="1"/>
              </a:ext>
            </a:extLst>
          </p:cNvPr>
          <p:cNvCxnSpPr/>
          <p:nvPr userDrawn="1"/>
        </p:nvCxnSpPr>
        <p:spPr>
          <a:xfrm>
            <a:off x="381000" y="6511925"/>
            <a:ext cx="11430000" cy="0"/>
          </a:xfrm>
          <a:prstGeom prst="line">
            <a:avLst/>
          </a:prstGeom>
          <a:ln w="152400">
            <a:solidFill>
              <a:schemeClr val="tx2"/>
            </a:solidFill>
          </a:ln>
        </p:spPr>
        <p:style>
          <a:lnRef idx="1">
            <a:schemeClr val="accent1"/>
          </a:lnRef>
          <a:fillRef idx="0">
            <a:schemeClr val="accent1"/>
          </a:fillRef>
          <a:effectRef idx="0">
            <a:schemeClr val="accent1"/>
          </a:effectRef>
          <a:fontRef idx="minor">
            <a:schemeClr val="tx1"/>
          </a:fontRef>
        </p:style>
      </p:cxnSp>
      <p:sp>
        <p:nvSpPr>
          <p:cNvPr id="8" name="Picture Placeholder 20"/>
          <p:cNvSpPr>
            <a:spLocks noGrp="1"/>
          </p:cNvSpPr>
          <p:nvPr>
            <p:ph type="pic" sz="quarter" idx="11" hasCustomPrompt="1"/>
          </p:nvPr>
        </p:nvSpPr>
        <p:spPr>
          <a:xfrm>
            <a:off x="6630856" y="2453959"/>
            <a:ext cx="5157843" cy="3915507"/>
          </a:xfrm>
        </p:spPr>
        <p:txBody>
          <a:bodyPr anchor="ctr"/>
          <a:lstStyle>
            <a:lvl1pPr marL="0" indent="0" algn="ctr">
              <a:buNone/>
              <a:defRPr>
                <a:solidFill>
                  <a:schemeClr val="bg1">
                    <a:lumMod val="50000"/>
                  </a:schemeClr>
                </a:solidFill>
              </a:defRPr>
            </a:lvl1pPr>
          </a:lstStyle>
          <a:p>
            <a:r>
              <a:rPr lang="en-US" dirty="0"/>
              <a:t>[Insert Picture]</a:t>
            </a:r>
          </a:p>
        </p:txBody>
      </p:sp>
      <p:sp>
        <p:nvSpPr>
          <p:cNvPr id="3" name="Content Placeholder 2"/>
          <p:cNvSpPr>
            <a:spLocks noGrp="1"/>
          </p:cNvSpPr>
          <p:nvPr>
            <p:ph sz="quarter" idx="12"/>
          </p:nvPr>
        </p:nvSpPr>
        <p:spPr>
          <a:xfrm>
            <a:off x="381000" y="2453959"/>
            <a:ext cx="6042025" cy="3915508"/>
          </a:xfrm>
        </p:spPr>
        <p:txBody>
          <a:bodyPr>
            <a:normAutofit/>
          </a:bodyPr>
          <a:lstStyle>
            <a:lvl1pPr marL="0" indent="0">
              <a:lnSpc>
                <a:spcPct val="100000"/>
              </a:lnSpc>
              <a:spcBef>
                <a:spcPts val="0"/>
              </a:spcBef>
              <a:spcAft>
                <a:spcPts val="1200"/>
              </a:spcAft>
              <a:buNone/>
              <a:defRPr sz="2200">
                <a:latin typeface="Arial" panose="020B0604020202020204" pitchFamily="34" charset="0"/>
                <a:cs typeface="Arial" panose="020B0604020202020204" pitchFamily="34" charset="0"/>
              </a:defRPr>
            </a:lvl1pPr>
            <a:lvl2pPr marL="457200" indent="0">
              <a:lnSpc>
                <a:spcPct val="100000"/>
              </a:lnSpc>
              <a:spcBef>
                <a:spcPts val="0"/>
              </a:spcBef>
              <a:spcAft>
                <a:spcPts val="1200"/>
              </a:spcAft>
              <a:buNone/>
              <a:defRPr sz="2200">
                <a:latin typeface="Arial" panose="020B0604020202020204" pitchFamily="34" charset="0"/>
                <a:cs typeface="Arial" panose="020B0604020202020204" pitchFamily="34" charset="0"/>
              </a:defRPr>
            </a:lvl2pPr>
            <a:lvl3pPr marL="914400" indent="0">
              <a:lnSpc>
                <a:spcPct val="100000"/>
              </a:lnSpc>
              <a:spcBef>
                <a:spcPts val="0"/>
              </a:spcBef>
              <a:spcAft>
                <a:spcPts val="1200"/>
              </a:spcAft>
              <a:buNone/>
              <a:defRPr sz="2200">
                <a:latin typeface="Arial" panose="020B0604020202020204" pitchFamily="34" charset="0"/>
                <a:cs typeface="Arial" panose="020B0604020202020204" pitchFamily="34" charset="0"/>
              </a:defRPr>
            </a:lvl3pPr>
            <a:lvl4pPr marL="1371600" indent="0">
              <a:lnSpc>
                <a:spcPct val="100000"/>
              </a:lnSpc>
              <a:spcBef>
                <a:spcPts val="0"/>
              </a:spcBef>
              <a:spcAft>
                <a:spcPts val="1200"/>
              </a:spcAft>
              <a:buNone/>
              <a:defRPr sz="2200">
                <a:latin typeface="Arial" panose="020B0604020202020204" pitchFamily="34" charset="0"/>
                <a:cs typeface="Arial" panose="020B0604020202020204" pitchFamily="34" charset="0"/>
              </a:defRPr>
            </a:lvl4pPr>
            <a:lvl5pPr marL="1828800" indent="0">
              <a:lnSpc>
                <a:spcPct val="100000"/>
              </a:lnSpc>
              <a:spcBef>
                <a:spcPts val="0"/>
              </a:spcBef>
              <a:spcAft>
                <a:spcPts val="1200"/>
              </a:spcAft>
              <a:buNone/>
              <a:defRPr sz="22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Rectangle 10">
            <a:extLst>
              <a:ext uri="{C183D7F6-B498-43B3-948B-1728B52AA6E4}">
                <adec:decorative xmlns:adec="http://schemas.microsoft.com/office/drawing/2017/decorative" val="1"/>
              </a:ext>
            </a:extLst>
          </p:cNvPr>
          <p:cNvSpPr/>
          <p:nvPr userDrawn="1"/>
        </p:nvSpPr>
        <p:spPr>
          <a:xfrm>
            <a:off x="0" y="1268638"/>
            <a:ext cx="12192000" cy="99810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16"/>
          <p:cNvSpPr>
            <a:spLocks noGrp="1"/>
          </p:cNvSpPr>
          <p:nvPr>
            <p:ph type="body" sz="quarter" idx="10" hasCustomPrompt="1"/>
          </p:nvPr>
        </p:nvSpPr>
        <p:spPr>
          <a:xfrm>
            <a:off x="358699" y="1267974"/>
            <a:ext cx="11430000" cy="998769"/>
          </a:xfrm>
        </p:spPr>
        <p:txBody>
          <a:bodyPr anchor="ctr">
            <a:normAutofit/>
          </a:bodyPr>
          <a:lstStyle>
            <a:lvl1pPr marL="0" indent="0" algn="ctr">
              <a:lnSpc>
                <a:spcPct val="100000"/>
              </a:lnSpc>
              <a:buNone/>
              <a:defRPr sz="4000" b="1">
                <a:solidFill>
                  <a:schemeClr val="tx2"/>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Section Header/Title</a:t>
            </a:r>
          </a:p>
        </p:txBody>
      </p:sp>
      <p:grpSp>
        <p:nvGrpSpPr>
          <p:cNvPr id="12" name="Group 11">
            <a:extLst>
              <a:ext uri="{FF2B5EF4-FFF2-40B4-BE49-F238E27FC236}">
                <a16:creationId xmlns:a16="http://schemas.microsoft.com/office/drawing/2014/main" id="{A8D71E3A-A30E-4A80-A326-0824171D58EF}"/>
              </a:ext>
              <a:ext uri="{C183D7F6-B498-43B3-948B-1728B52AA6E4}">
                <adec:decorative xmlns:adec="http://schemas.microsoft.com/office/drawing/2017/decorative" val="1"/>
              </a:ext>
            </a:extLst>
          </p:cNvPr>
          <p:cNvGrpSpPr/>
          <p:nvPr userDrawn="1"/>
        </p:nvGrpSpPr>
        <p:grpSpPr>
          <a:xfrm>
            <a:off x="0" y="336026"/>
            <a:ext cx="5918660" cy="854622"/>
            <a:chOff x="0" y="336026"/>
            <a:chExt cx="5918660" cy="854622"/>
          </a:xfrm>
        </p:grpSpPr>
        <p:sp>
          <p:nvSpPr>
            <p:cNvPr id="13" name="Rectangle 12">
              <a:extLst>
                <a:ext uri="{FF2B5EF4-FFF2-40B4-BE49-F238E27FC236}">
                  <a16:creationId xmlns:a16="http://schemas.microsoft.com/office/drawing/2014/main" id="{324F5624-47EF-4279-AFEF-D5D005A8C432}"/>
                </a:ext>
              </a:extLst>
            </p:cNvPr>
            <p:cNvSpPr/>
            <p:nvPr userDrawn="1"/>
          </p:nvSpPr>
          <p:spPr>
            <a:xfrm>
              <a:off x="0" y="409983"/>
              <a:ext cx="5918660" cy="7806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5E8C3D40-7CCB-485A-94FE-69B184B68EC2}"/>
                </a:ext>
              </a:extLst>
            </p:cNvPr>
            <p:cNvSpPr/>
            <p:nvPr userDrawn="1"/>
          </p:nvSpPr>
          <p:spPr>
            <a:xfrm>
              <a:off x="0" y="346074"/>
              <a:ext cx="5867400" cy="780666"/>
            </a:xfrm>
            <a:prstGeom prst="rect">
              <a:avLst/>
            </a:prstGeom>
            <a:solidFill>
              <a:schemeClr val="tx2"/>
            </a:soli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243B57B2-DBD3-4B44-BEA5-8C95EABD60C1}"/>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88318" y="336026"/>
              <a:ext cx="2523503" cy="780666"/>
            </a:xfrm>
            <a:prstGeom prst="rect">
              <a:avLst/>
            </a:prstGeom>
          </p:spPr>
        </p:pic>
      </p:grpSp>
    </p:spTree>
    <p:extLst>
      <p:ext uri="{BB962C8B-B14F-4D97-AF65-F5344CB8AC3E}">
        <p14:creationId xmlns:p14="http://schemas.microsoft.com/office/powerpoint/2010/main" val="17694440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Section: Content Image (right)">
    <p:spTree>
      <p:nvGrpSpPr>
        <p:cNvPr id="1" name=""/>
        <p:cNvGrpSpPr/>
        <p:nvPr/>
      </p:nvGrpSpPr>
      <p:grpSpPr>
        <a:xfrm>
          <a:off x="0" y="0"/>
          <a:ext cx="0" cy="0"/>
          <a:chOff x="0" y="0"/>
          <a:chExt cx="0" cy="0"/>
        </a:xfrm>
      </p:grpSpPr>
      <p:cxnSp>
        <p:nvCxnSpPr>
          <p:cNvPr id="18" name="Straight Connector 17">
            <a:extLst>
              <a:ext uri="{C183D7F6-B498-43B3-948B-1728B52AA6E4}">
                <adec:decorative xmlns:adec="http://schemas.microsoft.com/office/drawing/2017/decorative" val="1"/>
              </a:ext>
            </a:extLst>
          </p:cNvPr>
          <p:cNvCxnSpPr/>
          <p:nvPr userDrawn="1"/>
        </p:nvCxnSpPr>
        <p:spPr>
          <a:xfrm>
            <a:off x="381000" y="6511925"/>
            <a:ext cx="11430000" cy="0"/>
          </a:xfrm>
          <a:prstGeom prst="line">
            <a:avLst/>
          </a:prstGeom>
          <a:ln w="152400">
            <a:solidFill>
              <a:schemeClr val="tx2"/>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C183D7F6-B498-43B3-948B-1728B52AA6E4}">
                <adec:decorative xmlns:adec="http://schemas.microsoft.com/office/drawing/2017/decorative" val="1"/>
              </a:ext>
            </a:extLst>
          </p:cNvPr>
          <p:cNvSpPr/>
          <p:nvPr userDrawn="1"/>
        </p:nvSpPr>
        <p:spPr>
          <a:xfrm>
            <a:off x="0" y="1268638"/>
            <a:ext cx="12192000" cy="99810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16"/>
          <p:cNvSpPr>
            <a:spLocks noGrp="1"/>
          </p:cNvSpPr>
          <p:nvPr>
            <p:ph type="body" sz="quarter" idx="10" hasCustomPrompt="1"/>
          </p:nvPr>
        </p:nvSpPr>
        <p:spPr>
          <a:xfrm>
            <a:off x="358699" y="1267974"/>
            <a:ext cx="11430000" cy="998769"/>
          </a:xfrm>
        </p:spPr>
        <p:txBody>
          <a:bodyPr anchor="ctr">
            <a:normAutofit/>
          </a:bodyPr>
          <a:lstStyle>
            <a:lvl1pPr marL="0" indent="0" algn="ctr">
              <a:lnSpc>
                <a:spcPct val="100000"/>
              </a:lnSpc>
              <a:buNone/>
              <a:defRPr sz="4000" b="1">
                <a:solidFill>
                  <a:schemeClr val="tx2"/>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Section Header/Title</a:t>
            </a:r>
          </a:p>
        </p:txBody>
      </p:sp>
      <p:sp>
        <p:nvSpPr>
          <p:cNvPr id="12" name="Picture Placeholder 20">
            <a:extLst>
              <a:ext uri="{FF2B5EF4-FFF2-40B4-BE49-F238E27FC236}">
                <a16:creationId xmlns:a16="http://schemas.microsoft.com/office/drawing/2014/main" id="{CF11AC86-5F43-43D8-BA71-F7407EFBE176}"/>
              </a:ext>
            </a:extLst>
          </p:cNvPr>
          <p:cNvSpPr>
            <a:spLocks noGrp="1"/>
          </p:cNvSpPr>
          <p:nvPr>
            <p:ph type="pic" sz="quarter" idx="11" hasCustomPrompt="1"/>
          </p:nvPr>
        </p:nvSpPr>
        <p:spPr>
          <a:xfrm>
            <a:off x="380999" y="2400720"/>
            <a:ext cx="3200400" cy="3915507"/>
          </a:xfrm>
        </p:spPr>
        <p:txBody>
          <a:bodyPr anchor="ctr"/>
          <a:lstStyle>
            <a:lvl1pPr marL="0" indent="0" algn="ctr">
              <a:buNone/>
              <a:defRPr>
                <a:solidFill>
                  <a:schemeClr val="bg1">
                    <a:lumMod val="50000"/>
                  </a:schemeClr>
                </a:solidFill>
              </a:defRPr>
            </a:lvl1pPr>
          </a:lstStyle>
          <a:p>
            <a:r>
              <a:rPr lang="en-US" dirty="0"/>
              <a:t>[Insert Picture]</a:t>
            </a:r>
          </a:p>
        </p:txBody>
      </p:sp>
      <p:sp>
        <p:nvSpPr>
          <p:cNvPr id="13" name="Content Placeholder 2">
            <a:extLst>
              <a:ext uri="{FF2B5EF4-FFF2-40B4-BE49-F238E27FC236}">
                <a16:creationId xmlns:a16="http://schemas.microsoft.com/office/drawing/2014/main" id="{C22123F1-71F3-4A2A-8961-45D854C6EA27}"/>
              </a:ext>
            </a:extLst>
          </p:cNvPr>
          <p:cNvSpPr>
            <a:spLocks noGrp="1"/>
          </p:cNvSpPr>
          <p:nvPr>
            <p:ph sz="quarter" idx="12"/>
          </p:nvPr>
        </p:nvSpPr>
        <p:spPr>
          <a:xfrm>
            <a:off x="3868738" y="2400720"/>
            <a:ext cx="7909560" cy="3915507"/>
          </a:xfrm>
        </p:spPr>
        <p:txBody>
          <a:bodyPr>
            <a:normAutofit/>
          </a:bodyPr>
          <a:lstStyle>
            <a:lvl1pPr marL="0" indent="0">
              <a:lnSpc>
                <a:spcPct val="100000"/>
              </a:lnSpc>
              <a:spcBef>
                <a:spcPts val="0"/>
              </a:spcBef>
              <a:spcAft>
                <a:spcPts val="1200"/>
              </a:spcAft>
              <a:buNone/>
              <a:defRPr sz="2200">
                <a:latin typeface="Arial" panose="020B0604020202020204" pitchFamily="34" charset="0"/>
                <a:cs typeface="Arial" panose="020B0604020202020204" pitchFamily="34" charset="0"/>
              </a:defRPr>
            </a:lvl1pPr>
            <a:lvl2pPr marL="457200" indent="0">
              <a:lnSpc>
                <a:spcPct val="100000"/>
              </a:lnSpc>
              <a:spcBef>
                <a:spcPts val="0"/>
              </a:spcBef>
              <a:spcAft>
                <a:spcPts val="1200"/>
              </a:spcAft>
              <a:buNone/>
              <a:defRPr sz="2200">
                <a:latin typeface="Arial" panose="020B0604020202020204" pitchFamily="34" charset="0"/>
                <a:cs typeface="Arial" panose="020B0604020202020204" pitchFamily="34" charset="0"/>
              </a:defRPr>
            </a:lvl2pPr>
            <a:lvl3pPr marL="914400" indent="0">
              <a:lnSpc>
                <a:spcPct val="100000"/>
              </a:lnSpc>
              <a:spcBef>
                <a:spcPts val="0"/>
              </a:spcBef>
              <a:spcAft>
                <a:spcPts val="1200"/>
              </a:spcAft>
              <a:buNone/>
              <a:defRPr sz="2200">
                <a:latin typeface="Arial" panose="020B0604020202020204" pitchFamily="34" charset="0"/>
                <a:cs typeface="Arial" panose="020B0604020202020204" pitchFamily="34" charset="0"/>
              </a:defRPr>
            </a:lvl3pPr>
            <a:lvl4pPr marL="1371600" indent="0">
              <a:lnSpc>
                <a:spcPct val="100000"/>
              </a:lnSpc>
              <a:spcBef>
                <a:spcPts val="0"/>
              </a:spcBef>
              <a:spcAft>
                <a:spcPts val="1200"/>
              </a:spcAft>
              <a:buNone/>
              <a:defRPr sz="2200">
                <a:latin typeface="Arial" panose="020B0604020202020204" pitchFamily="34" charset="0"/>
                <a:cs typeface="Arial" panose="020B0604020202020204" pitchFamily="34" charset="0"/>
              </a:defRPr>
            </a:lvl4pPr>
            <a:lvl5pPr marL="1828800" indent="0">
              <a:lnSpc>
                <a:spcPct val="100000"/>
              </a:lnSpc>
              <a:spcBef>
                <a:spcPts val="0"/>
              </a:spcBef>
              <a:spcAft>
                <a:spcPts val="1200"/>
              </a:spcAft>
              <a:buNone/>
              <a:defRPr sz="22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14" name="Group 13">
            <a:extLst>
              <a:ext uri="{FF2B5EF4-FFF2-40B4-BE49-F238E27FC236}">
                <a16:creationId xmlns:a16="http://schemas.microsoft.com/office/drawing/2014/main" id="{480C84FB-F908-4329-BD96-13CAE04FD78E}"/>
              </a:ext>
              <a:ext uri="{C183D7F6-B498-43B3-948B-1728B52AA6E4}">
                <adec:decorative xmlns:adec="http://schemas.microsoft.com/office/drawing/2017/decorative" val="1"/>
              </a:ext>
            </a:extLst>
          </p:cNvPr>
          <p:cNvGrpSpPr/>
          <p:nvPr userDrawn="1"/>
        </p:nvGrpSpPr>
        <p:grpSpPr>
          <a:xfrm>
            <a:off x="0" y="336026"/>
            <a:ext cx="5918660" cy="854622"/>
            <a:chOff x="0" y="336026"/>
            <a:chExt cx="5918660" cy="854622"/>
          </a:xfrm>
        </p:grpSpPr>
        <p:sp>
          <p:nvSpPr>
            <p:cNvPr id="15" name="Rectangle 14">
              <a:extLst>
                <a:ext uri="{FF2B5EF4-FFF2-40B4-BE49-F238E27FC236}">
                  <a16:creationId xmlns:a16="http://schemas.microsoft.com/office/drawing/2014/main" id="{8E1D7F8C-1701-4146-9510-5A48C93B5E39}"/>
                </a:ext>
              </a:extLst>
            </p:cNvPr>
            <p:cNvSpPr/>
            <p:nvPr userDrawn="1"/>
          </p:nvSpPr>
          <p:spPr>
            <a:xfrm>
              <a:off x="0" y="409983"/>
              <a:ext cx="5918660" cy="7806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BE32FCAF-7322-42B8-8795-9AA349845E3A}"/>
                </a:ext>
              </a:extLst>
            </p:cNvPr>
            <p:cNvSpPr/>
            <p:nvPr userDrawn="1"/>
          </p:nvSpPr>
          <p:spPr>
            <a:xfrm>
              <a:off x="0" y="346074"/>
              <a:ext cx="5867400" cy="780666"/>
            </a:xfrm>
            <a:prstGeom prst="rect">
              <a:avLst/>
            </a:prstGeom>
            <a:solidFill>
              <a:schemeClr val="tx2"/>
            </a:soli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22">
              <a:extLst>
                <a:ext uri="{FF2B5EF4-FFF2-40B4-BE49-F238E27FC236}">
                  <a16:creationId xmlns:a16="http://schemas.microsoft.com/office/drawing/2014/main" id="{1476015E-5D4F-4D0A-98BB-03FBE205523B}"/>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88318" y="336026"/>
              <a:ext cx="2523503" cy="780666"/>
            </a:xfrm>
            <a:prstGeom prst="rect">
              <a:avLst/>
            </a:prstGeom>
          </p:spPr>
        </p:pic>
      </p:grpSp>
    </p:spTree>
    <p:extLst>
      <p:ext uri="{BB962C8B-B14F-4D97-AF65-F5344CB8AC3E}">
        <p14:creationId xmlns:p14="http://schemas.microsoft.com/office/powerpoint/2010/main" val="29968080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5080490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00" y="2786033"/>
            <a:ext cx="11360800" cy="1129600"/>
          </a:xfrm>
          <a:prstGeom prst="rect">
            <a:avLst/>
          </a:prstGeom>
        </p:spPr>
        <p:txBody>
          <a:bodyPr spcFirstLastPara="1" wrap="square" lIns="91425" tIns="91425" rIns="91425" bIns="91425" anchor="b" anchorCtr="0">
            <a:normAutofit/>
          </a:bodyPr>
          <a:lstStyle>
            <a:lvl1pPr lvl="0" algn="ctr">
              <a:spcBef>
                <a:spcPts val="0"/>
              </a:spcBef>
              <a:spcAft>
                <a:spcPts val="0"/>
              </a:spcAft>
              <a:buClr>
                <a:schemeClr val="accent1"/>
              </a:buClr>
              <a:buSzPts val="4200"/>
              <a:buFont typeface="Poppins ExtraBold"/>
              <a:buNone/>
              <a:defRPr sz="5600" b="0">
                <a:solidFill>
                  <a:schemeClr val="accent1"/>
                </a:solidFill>
                <a:latin typeface="Poppins ExtraBold"/>
                <a:ea typeface="Poppins ExtraBold"/>
                <a:cs typeface="Poppins ExtraBold"/>
                <a:sym typeface="Poppins ExtraBold"/>
              </a:defRPr>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415600" y="3842733"/>
            <a:ext cx="11360800" cy="10568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Clr>
                <a:schemeClr val="dk1"/>
              </a:buClr>
              <a:buSzPts val="2800"/>
              <a:buFont typeface="Poppins"/>
              <a:buNone/>
              <a:defRPr sz="3733">
                <a:solidFill>
                  <a:schemeClr val="dk1"/>
                </a:solidFill>
                <a:latin typeface="Poppins"/>
                <a:ea typeface="Poppins"/>
                <a:cs typeface="Poppins"/>
                <a:sym typeface="Poppins"/>
              </a:defRPr>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2" name="Google Shape;12;p2"/>
          <p:cNvSpPr/>
          <p:nvPr/>
        </p:nvSpPr>
        <p:spPr>
          <a:xfrm>
            <a:off x="-10267" y="0"/>
            <a:ext cx="12192000" cy="11176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Poppins"/>
              <a:ea typeface="Poppins"/>
              <a:cs typeface="Poppins"/>
              <a:sym typeface="Poppins"/>
            </a:endParaRPr>
          </a:p>
        </p:txBody>
      </p:sp>
      <p:sp>
        <p:nvSpPr>
          <p:cNvPr id="13" name="Google Shape;13;p2"/>
          <p:cNvSpPr/>
          <p:nvPr/>
        </p:nvSpPr>
        <p:spPr>
          <a:xfrm>
            <a:off x="0" y="0"/>
            <a:ext cx="12192000" cy="95200"/>
          </a:xfrm>
          <a:prstGeom prst="rect">
            <a:avLst/>
          </a:prstGeom>
          <a:solidFill>
            <a:srgbClr val="82C34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pic>
        <p:nvPicPr>
          <p:cNvPr id="14" name="Google Shape;14;p2" title="FC logomark_white.png"/>
          <p:cNvPicPr preferRelativeResize="0"/>
          <p:nvPr/>
        </p:nvPicPr>
        <p:blipFill>
          <a:blip r:embed="rId2">
            <a:alphaModFix/>
          </a:blip>
          <a:stretch>
            <a:fillRect/>
          </a:stretch>
        </p:blipFill>
        <p:spPr>
          <a:xfrm>
            <a:off x="11571922" y="212034"/>
            <a:ext cx="386276" cy="763597"/>
          </a:xfrm>
          <a:prstGeom prst="rect">
            <a:avLst/>
          </a:prstGeom>
          <a:noFill/>
          <a:ln>
            <a:noFill/>
          </a:ln>
        </p:spPr>
      </p:pic>
    </p:spTree>
    <p:extLst>
      <p:ext uri="{BB962C8B-B14F-4D97-AF65-F5344CB8AC3E}">
        <p14:creationId xmlns:p14="http://schemas.microsoft.com/office/powerpoint/2010/main" val="25225503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9.xml"/><Relationship Id="rId7" Type="http://schemas.openxmlformats.org/officeDocument/2006/relationships/theme" Target="../theme/theme3.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5" Type="http://schemas.openxmlformats.org/officeDocument/2006/relationships/slideLayout" Target="../slideLayouts/slideLayout21.xml"/><Relationship Id="rId4"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0D97179-CB30-4ED0-85CC-3717FF6D287B}" type="datetimeFigureOut">
              <a:rPr lang="en-US" smtClean="0"/>
              <a:t>3/12/26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5BE3A3B-3CFC-4D22-A17C-FBC1386BBF14}" type="slidenum">
              <a:rPr lang="en-US" smtClean="0"/>
              <a:t>‹#›</a:t>
            </a:fld>
            <a:endParaRPr lang="en-US"/>
          </a:p>
        </p:txBody>
      </p:sp>
    </p:spTree>
    <p:extLst>
      <p:ext uri="{BB962C8B-B14F-4D97-AF65-F5344CB8AC3E}">
        <p14:creationId xmlns:p14="http://schemas.microsoft.com/office/powerpoint/2010/main" val="3016701861"/>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211133" y="212033"/>
            <a:ext cx="11360800" cy="763600"/>
          </a:xfrm>
          <a:prstGeom prst="rect">
            <a:avLst/>
          </a:prstGeom>
          <a:noFill/>
          <a:ln>
            <a:noFill/>
          </a:ln>
        </p:spPr>
        <p:txBody>
          <a:bodyPr spcFirstLastPara="1" wrap="square" lIns="91425" tIns="91425" rIns="91425" bIns="91425" anchor="t" anchorCtr="0">
            <a:normAutofit/>
          </a:bodyPr>
          <a:lstStyle>
            <a:lvl1pPr lvl="0" rtl="0">
              <a:spcBef>
                <a:spcPts val="0"/>
              </a:spcBef>
              <a:spcAft>
                <a:spcPts val="0"/>
              </a:spcAft>
              <a:buClr>
                <a:schemeClr val="lt1"/>
              </a:buClr>
              <a:buSzPts val="3150"/>
              <a:buFont typeface="Open Sans"/>
              <a:buNone/>
              <a:defRPr sz="3150" b="1">
                <a:solidFill>
                  <a:schemeClr val="lt1"/>
                </a:solidFill>
                <a:latin typeface="Open Sans"/>
                <a:ea typeface="Open Sans"/>
                <a:cs typeface="Open Sans"/>
                <a:sym typeface="Open Sans"/>
              </a:defRPr>
            </a:lvl1pPr>
            <a:lvl2pPr lvl="1" rtl="0">
              <a:spcBef>
                <a:spcPts val="0"/>
              </a:spcBef>
              <a:spcAft>
                <a:spcPts val="0"/>
              </a:spcAft>
              <a:buClr>
                <a:schemeClr val="dk1"/>
              </a:buClr>
              <a:buSzPts val="2800"/>
              <a:buFont typeface="Open Sans"/>
              <a:buNone/>
              <a:defRPr sz="2800" b="1">
                <a:solidFill>
                  <a:schemeClr val="dk1"/>
                </a:solidFill>
                <a:latin typeface="Open Sans"/>
                <a:ea typeface="Open Sans"/>
                <a:cs typeface="Open Sans"/>
                <a:sym typeface="Open Sans"/>
              </a:defRPr>
            </a:lvl2pPr>
            <a:lvl3pPr lvl="2" rtl="0">
              <a:spcBef>
                <a:spcPts val="0"/>
              </a:spcBef>
              <a:spcAft>
                <a:spcPts val="0"/>
              </a:spcAft>
              <a:buClr>
                <a:schemeClr val="dk1"/>
              </a:buClr>
              <a:buSzPts val="2800"/>
              <a:buFont typeface="Open Sans"/>
              <a:buNone/>
              <a:defRPr sz="2800" b="1">
                <a:solidFill>
                  <a:schemeClr val="dk1"/>
                </a:solidFill>
                <a:latin typeface="Open Sans"/>
                <a:ea typeface="Open Sans"/>
                <a:cs typeface="Open Sans"/>
                <a:sym typeface="Open Sans"/>
              </a:defRPr>
            </a:lvl3pPr>
            <a:lvl4pPr lvl="3" rtl="0">
              <a:spcBef>
                <a:spcPts val="0"/>
              </a:spcBef>
              <a:spcAft>
                <a:spcPts val="0"/>
              </a:spcAft>
              <a:buClr>
                <a:schemeClr val="dk1"/>
              </a:buClr>
              <a:buSzPts val="2800"/>
              <a:buFont typeface="Open Sans"/>
              <a:buNone/>
              <a:defRPr sz="2800" b="1">
                <a:solidFill>
                  <a:schemeClr val="dk1"/>
                </a:solidFill>
                <a:latin typeface="Open Sans"/>
                <a:ea typeface="Open Sans"/>
                <a:cs typeface="Open Sans"/>
                <a:sym typeface="Open Sans"/>
              </a:defRPr>
            </a:lvl4pPr>
            <a:lvl5pPr lvl="4" rtl="0">
              <a:spcBef>
                <a:spcPts val="0"/>
              </a:spcBef>
              <a:spcAft>
                <a:spcPts val="0"/>
              </a:spcAft>
              <a:buClr>
                <a:schemeClr val="dk1"/>
              </a:buClr>
              <a:buSzPts val="2800"/>
              <a:buFont typeface="Open Sans"/>
              <a:buNone/>
              <a:defRPr sz="2800" b="1">
                <a:solidFill>
                  <a:schemeClr val="dk1"/>
                </a:solidFill>
                <a:latin typeface="Open Sans"/>
                <a:ea typeface="Open Sans"/>
                <a:cs typeface="Open Sans"/>
                <a:sym typeface="Open Sans"/>
              </a:defRPr>
            </a:lvl5pPr>
            <a:lvl6pPr lvl="5" rtl="0">
              <a:spcBef>
                <a:spcPts val="0"/>
              </a:spcBef>
              <a:spcAft>
                <a:spcPts val="0"/>
              </a:spcAft>
              <a:buClr>
                <a:schemeClr val="dk1"/>
              </a:buClr>
              <a:buSzPts val="2800"/>
              <a:buFont typeface="Open Sans"/>
              <a:buNone/>
              <a:defRPr sz="2800" b="1">
                <a:solidFill>
                  <a:schemeClr val="dk1"/>
                </a:solidFill>
                <a:latin typeface="Open Sans"/>
                <a:ea typeface="Open Sans"/>
                <a:cs typeface="Open Sans"/>
                <a:sym typeface="Open Sans"/>
              </a:defRPr>
            </a:lvl6pPr>
            <a:lvl7pPr lvl="6" rtl="0">
              <a:spcBef>
                <a:spcPts val="0"/>
              </a:spcBef>
              <a:spcAft>
                <a:spcPts val="0"/>
              </a:spcAft>
              <a:buClr>
                <a:schemeClr val="dk1"/>
              </a:buClr>
              <a:buSzPts val="2800"/>
              <a:buFont typeface="Open Sans"/>
              <a:buNone/>
              <a:defRPr sz="2800" b="1">
                <a:solidFill>
                  <a:schemeClr val="dk1"/>
                </a:solidFill>
                <a:latin typeface="Open Sans"/>
                <a:ea typeface="Open Sans"/>
                <a:cs typeface="Open Sans"/>
                <a:sym typeface="Open Sans"/>
              </a:defRPr>
            </a:lvl7pPr>
            <a:lvl8pPr lvl="7" rtl="0">
              <a:spcBef>
                <a:spcPts val="0"/>
              </a:spcBef>
              <a:spcAft>
                <a:spcPts val="0"/>
              </a:spcAft>
              <a:buClr>
                <a:schemeClr val="dk1"/>
              </a:buClr>
              <a:buSzPts val="2800"/>
              <a:buFont typeface="Open Sans"/>
              <a:buNone/>
              <a:defRPr sz="2800" b="1">
                <a:solidFill>
                  <a:schemeClr val="dk1"/>
                </a:solidFill>
                <a:latin typeface="Open Sans"/>
                <a:ea typeface="Open Sans"/>
                <a:cs typeface="Open Sans"/>
                <a:sym typeface="Open Sans"/>
              </a:defRPr>
            </a:lvl8pPr>
            <a:lvl9pPr lvl="8" rtl="0">
              <a:spcBef>
                <a:spcPts val="0"/>
              </a:spcBef>
              <a:spcAft>
                <a:spcPts val="0"/>
              </a:spcAft>
              <a:buClr>
                <a:schemeClr val="dk1"/>
              </a:buClr>
              <a:buSzPts val="2800"/>
              <a:buFont typeface="Open Sans"/>
              <a:buNone/>
              <a:defRPr sz="2800" b="1">
                <a:solidFill>
                  <a:schemeClr val="dk1"/>
                </a:solidFill>
                <a:latin typeface="Open Sans"/>
                <a:ea typeface="Open Sans"/>
                <a:cs typeface="Open Sans"/>
                <a:sym typeface="Open Sans"/>
              </a:defRPr>
            </a:lvl9pPr>
          </a:lstStyle>
          <a:p>
            <a:endParaRPr/>
          </a:p>
        </p:txBody>
      </p:sp>
      <p:sp>
        <p:nvSpPr>
          <p:cNvPr id="7" name="Google Shape;7;p1"/>
          <p:cNvSpPr txBox="1">
            <a:spLocks noGrp="1"/>
          </p:cNvSpPr>
          <p:nvPr>
            <p:ph type="body" idx="1"/>
          </p:nvPr>
        </p:nvSpPr>
        <p:spPr>
          <a:xfrm>
            <a:off x="415600" y="1662433"/>
            <a:ext cx="11360800" cy="4555200"/>
          </a:xfrm>
          <a:prstGeom prst="rect">
            <a:avLst/>
          </a:prstGeom>
          <a:noFill/>
          <a:ln>
            <a:noFill/>
          </a:ln>
        </p:spPr>
        <p:txBody>
          <a:bodyPr spcFirstLastPara="1" wrap="square" lIns="91425" tIns="91425" rIns="91425" bIns="91425" anchor="t" anchorCtr="0">
            <a:normAutofit/>
          </a:bodyPr>
          <a:lstStyle>
            <a:lvl1pPr marL="457200" lvl="0" indent="-317500" rtl="0">
              <a:lnSpc>
                <a:spcPct val="115000"/>
              </a:lnSpc>
              <a:spcBef>
                <a:spcPts val="0"/>
              </a:spcBef>
              <a:spcAft>
                <a:spcPts val="0"/>
              </a:spcAft>
              <a:buClr>
                <a:schemeClr val="accent1"/>
              </a:buClr>
              <a:buSzPts val="1400"/>
              <a:buFont typeface="Poppins"/>
              <a:buChar char="●"/>
              <a:defRPr>
                <a:solidFill>
                  <a:schemeClr val="dk1"/>
                </a:solidFill>
                <a:latin typeface="Poppins"/>
                <a:ea typeface="Poppins"/>
                <a:cs typeface="Poppins"/>
                <a:sym typeface="Poppins"/>
              </a:defRPr>
            </a:lvl1pPr>
            <a:lvl2pPr marL="914400" lvl="1" indent="-317500" rtl="0">
              <a:lnSpc>
                <a:spcPct val="115000"/>
              </a:lnSpc>
              <a:spcBef>
                <a:spcPts val="0"/>
              </a:spcBef>
              <a:spcAft>
                <a:spcPts val="0"/>
              </a:spcAft>
              <a:buClr>
                <a:schemeClr val="accent1"/>
              </a:buClr>
              <a:buSzPts val="1400"/>
              <a:buFont typeface="Poppins"/>
              <a:buChar char="○"/>
              <a:defRPr>
                <a:solidFill>
                  <a:schemeClr val="dk1"/>
                </a:solidFill>
                <a:latin typeface="Poppins"/>
                <a:ea typeface="Poppins"/>
                <a:cs typeface="Poppins"/>
                <a:sym typeface="Poppins"/>
              </a:defRPr>
            </a:lvl2pPr>
            <a:lvl3pPr marL="1371600" lvl="2" indent="-317500" rtl="0">
              <a:lnSpc>
                <a:spcPct val="115000"/>
              </a:lnSpc>
              <a:spcBef>
                <a:spcPts val="0"/>
              </a:spcBef>
              <a:spcAft>
                <a:spcPts val="0"/>
              </a:spcAft>
              <a:buClr>
                <a:schemeClr val="accent1"/>
              </a:buClr>
              <a:buSzPts val="1400"/>
              <a:buFont typeface="Poppins"/>
              <a:buChar char="■"/>
              <a:defRPr>
                <a:solidFill>
                  <a:schemeClr val="dk1"/>
                </a:solidFill>
                <a:latin typeface="Poppins"/>
                <a:ea typeface="Poppins"/>
                <a:cs typeface="Poppins"/>
                <a:sym typeface="Poppins"/>
              </a:defRPr>
            </a:lvl3pPr>
            <a:lvl4pPr marL="1828800" lvl="3" indent="-317500" rtl="0">
              <a:lnSpc>
                <a:spcPct val="115000"/>
              </a:lnSpc>
              <a:spcBef>
                <a:spcPts val="0"/>
              </a:spcBef>
              <a:spcAft>
                <a:spcPts val="0"/>
              </a:spcAft>
              <a:buClr>
                <a:schemeClr val="accent1"/>
              </a:buClr>
              <a:buSzPts val="1400"/>
              <a:buFont typeface="Poppins"/>
              <a:buChar char="●"/>
              <a:defRPr>
                <a:solidFill>
                  <a:schemeClr val="dk1"/>
                </a:solidFill>
                <a:latin typeface="Poppins"/>
                <a:ea typeface="Poppins"/>
                <a:cs typeface="Poppins"/>
                <a:sym typeface="Poppins"/>
              </a:defRPr>
            </a:lvl4pPr>
            <a:lvl5pPr marL="2286000" lvl="4" indent="-317500" rtl="0">
              <a:lnSpc>
                <a:spcPct val="115000"/>
              </a:lnSpc>
              <a:spcBef>
                <a:spcPts val="0"/>
              </a:spcBef>
              <a:spcAft>
                <a:spcPts val="0"/>
              </a:spcAft>
              <a:buClr>
                <a:srgbClr val="82C341"/>
              </a:buClr>
              <a:buSzPts val="1400"/>
              <a:buFont typeface="Poppins"/>
              <a:buChar char="○"/>
              <a:defRPr>
                <a:solidFill>
                  <a:schemeClr val="dk1"/>
                </a:solidFill>
                <a:latin typeface="Poppins"/>
                <a:ea typeface="Poppins"/>
                <a:cs typeface="Poppins"/>
                <a:sym typeface="Poppins"/>
              </a:defRPr>
            </a:lvl5pPr>
            <a:lvl6pPr marL="2743200" lvl="5" indent="-317500" rtl="0">
              <a:lnSpc>
                <a:spcPct val="115000"/>
              </a:lnSpc>
              <a:spcBef>
                <a:spcPts val="0"/>
              </a:spcBef>
              <a:spcAft>
                <a:spcPts val="0"/>
              </a:spcAft>
              <a:buClr>
                <a:srgbClr val="82C341"/>
              </a:buClr>
              <a:buSzPts val="1400"/>
              <a:buFont typeface="Poppins"/>
              <a:buChar char="■"/>
              <a:defRPr>
                <a:solidFill>
                  <a:schemeClr val="dk1"/>
                </a:solidFill>
                <a:latin typeface="Poppins"/>
                <a:ea typeface="Poppins"/>
                <a:cs typeface="Poppins"/>
                <a:sym typeface="Poppins"/>
              </a:defRPr>
            </a:lvl6pPr>
            <a:lvl7pPr marL="3200400" lvl="6" indent="-317500" rtl="0">
              <a:lnSpc>
                <a:spcPct val="115000"/>
              </a:lnSpc>
              <a:spcBef>
                <a:spcPts val="0"/>
              </a:spcBef>
              <a:spcAft>
                <a:spcPts val="0"/>
              </a:spcAft>
              <a:buClr>
                <a:srgbClr val="82C341"/>
              </a:buClr>
              <a:buSzPts val="1400"/>
              <a:buFont typeface="Poppins"/>
              <a:buChar char="●"/>
              <a:defRPr>
                <a:solidFill>
                  <a:schemeClr val="dk1"/>
                </a:solidFill>
                <a:latin typeface="Poppins"/>
                <a:ea typeface="Poppins"/>
                <a:cs typeface="Poppins"/>
                <a:sym typeface="Poppins"/>
              </a:defRPr>
            </a:lvl7pPr>
            <a:lvl8pPr marL="3657600" lvl="7" indent="-317500" rtl="0">
              <a:lnSpc>
                <a:spcPct val="115000"/>
              </a:lnSpc>
              <a:spcBef>
                <a:spcPts val="0"/>
              </a:spcBef>
              <a:spcAft>
                <a:spcPts val="0"/>
              </a:spcAft>
              <a:buClr>
                <a:srgbClr val="82C341"/>
              </a:buClr>
              <a:buSzPts val="1400"/>
              <a:buFont typeface="Poppins"/>
              <a:buChar char="○"/>
              <a:defRPr>
                <a:solidFill>
                  <a:schemeClr val="dk1"/>
                </a:solidFill>
                <a:latin typeface="Poppins"/>
                <a:ea typeface="Poppins"/>
                <a:cs typeface="Poppins"/>
                <a:sym typeface="Poppins"/>
              </a:defRPr>
            </a:lvl8pPr>
            <a:lvl9pPr marL="4114800" lvl="8" indent="-317500" rtl="0">
              <a:lnSpc>
                <a:spcPct val="115000"/>
              </a:lnSpc>
              <a:spcBef>
                <a:spcPts val="0"/>
              </a:spcBef>
              <a:spcAft>
                <a:spcPts val="0"/>
              </a:spcAft>
              <a:buClr>
                <a:schemeClr val="accent1"/>
              </a:buClr>
              <a:buSzPts val="1400"/>
              <a:buFont typeface="Poppins"/>
              <a:buChar char="■"/>
              <a:defRPr>
                <a:solidFill>
                  <a:schemeClr val="dk1"/>
                </a:solidFill>
                <a:latin typeface="Poppins"/>
                <a:ea typeface="Poppins"/>
                <a:cs typeface="Poppins"/>
                <a:sym typeface="Poppins"/>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a:pPr/>
              <a:t>‹#›</a:t>
            </a:fld>
            <a:endParaRPr lang="en"/>
          </a:p>
        </p:txBody>
      </p:sp>
    </p:spTree>
    <p:extLst>
      <p:ext uri="{BB962C8B-B14F-4D97-AF65-F5344CB8AC3E}">
        <p14:creationId xmlns:p14="http://schemas.microsoft.com/office/powerpoint/2010/main" val="1575886330"/>
      </p:ext>
    </p:extLst>
  </p:cSld>
  <p:clrMap bg1="lt1" tx1="dk1" bg2="dk2" tx2="lt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0D97179-CB30-4ED0-85CC-3717FF6D287B}" type="datetimeFigureOut">
              <a:rPr lang="en-US" smtClean="0"/>
              <a:t>3/12/26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5BE3A3B-3CFC-4D22-A17C-FBC1386BBF14}" type="slidenum">
              <a:rPr lang="en-US" smtClean="0"/>
              <a:t>‹#›</a:t>
            </a:fld>
            <a:endParaRPr lang="en-US"/>
          </a:p>
        </p:txBody>
      </p:sp>
    </p:spTree>
    <p:extLst>
      <p:ext uri="{BB962C8B-B14F-4D97-AF65-F5344CB8AC3E}">
        <p14:creationId xmlns:p14="http://schemas.microsoft.com/office/powerpoint/2010/main" val="1962675621"/>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Lst>
  <p:txStyles>
    <p:titleStyle>
      <a:lvl1pPr algn="ctr" defTabSz="914400" rtl="0" eaLnBrk="1" latinLnBrk="0" hangingPunct="1">
        <a:lnSpc>
          <a:spcPct val="90000"/>
        </a:lnSpc>
        <a:spcBef>
          <a:spcPct val="0"/>
        </a:spcBef>
        <a:buNone/>
        <a:defRPr sz="4400" b="1" kern="1200">
          <a:solidFill>
            <a:schemeClr val="tx1">
              <a:lumMod val="75000"/>
              <a:lumOff val="25000"/>
            </a:schemeClr>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spcAft>
          <a:spcPts val="600"/>
        </a:spcAft>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xml"/><Relationship Id="rId1" Type="http://schemas.openxmlformats.org/officeDocument/2006/relationships/slideLayout" Target="../slideLayouts/slideLayout16.xml"/><Relationship Id="rId4" Type="http://schemas.openxmlformats.org/officeDocument/2006/relationships/image" Target="../media/image14.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10.xml"/><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10.xml"/><Relationship Id="rId5" Type="http://schemas.openxmlformats.org/officeDocument/2006/relationships/image" Target="../media/image17.png"/><Relationship Id="rId4" Type="http://schemas.openxmlformats.org/officeDocument/2006/relationships/image" Target="../media/image16.png"/></Relationships>
</file>

<file path=ppt/slides/_rels/slide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10.xml"/><Relationship Id="rId5" Type="http://schemas.openxmlformats.org/officeDocument/2006/relationships/image" Target="../media/image20.png"/><Relationship Id="rId4" Type="http://schemas.openxmlformats.org/officeDocument/2006/relationships/image" Target="../media/image19.png"/></Relationships>
</file>

<file path=ppt/slides/_rels/slide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8.xml"/><Relationship Id="rId1" Type="http://schemas.openxmlformats.org/officeDocument/2006/relationships/slideLayout" Target="../slideLayouts/slideLayout10.xml"/><Relationship Id="rId5" Type="http://schemas.openxmlformats.org/officeDocument/2006/relationships/image" Target="../media/image25.png"/><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45"/>
        <p:cNvGrpSpPr/>
        <p:nvPr/>
      </p:nvGrpSpPr>
      <p:grpSpPr>
        <a:xfrm>
          <a:off x="0" y="0"/>
          <a:ext cx="0" cy="0"/>
          <a:chOff x="0" y="0"/>
          <a:chExt cx="0" cy="0"/>
        </a:xfrm>
      </p:grpSpPr>
      <p:pic>
        <p:nvPicPr>
          <p:cNvPr id="46" name="Google Shape;46;p10"/>
          <p:cNvPicPr preferRelativeResize="0"/>
          <p:nvPr/>
        </p:nvPicPr>
        <p:blipFill rotWithShape="1">
          <a:blip r:embed="rId3">
            <a:alphaModFix amt="40000"/>
          </a:blip>
          <a:srcRect l="13035" t="534" r="13027" b="534"/>
          <a:stretch/>
        </p:blipFill>
        <p:spPr>
          <a:xfrm>
            <a:off x="0" y="0"/>
            <a:ext cx="12192000" cy="6858000"/>
          </a:xfrm>
          <a:prstGeom prst="rect">
            <a:avLst/>
          </a:prstGeom>
          <a:noFill/>
          <a:ln>
            <a:noFill/>
          </a:ln>
        </p:spPr>
      </p:pic>
      <p:sp>
        <p:nvSpPr>
          <p:cNvPr id="47" name="Google Shape;47;p10"/>
          <p:cNvSpPr/>
          <p:nvPr/>
        </p:nvSpPr>
        <p:spPr>
          <a:xfrm>
            <a:off x="0" y="0"/>
            <a:ext cx="12192000" cy="95200"/>
          </a:xfrm>
          <a:prstGeom prst="rect">
            <a:avLst/>
          </a:prstGeom>
          <a:solidFill>
            <a:srgbClr val="82C34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 name="Google Shape;48;p10"/>
          <p:cNvSpPr txBox="1">
            <a:spLocks noGrp="1"/>
          </p:cNvSpPr>
          <p:nvPr>
            <p:ph type="ctrTitle" idx="4294967295"/>
          </p:nvPr>
        </p:nvSpPr>
        <p:spPr>
          <a:xfrm>
            <a:off x="797600" y="3053733"/>
            <a:ext cx="10596800" cy="1538000"/>
          </a:xfrm>
          <a:prstGeom prst="rect">
            <a:avLst/>
          </a:prstGeom>
        </p:spPr>
        <p:txBody>
          <a:bodyPr spcFirstLastPara="1" wrap="square" lIns="121900" tIns="121900" rIns="121900" bIns="121900" anchor="t" anchorCtr="0">
            <a:normAutofit/>
          </a:bodyPr>
          <a:lstStyle/>
          <a:p>
            <a:pPr algn="ctr"/>
            <a:r>
              <a:rPr lang="en" sz="4844" b="0">
                <a:latin typeface="Poppins ExtraBold"/>
                <a:ea typeface="Poppins ExtraBold"/>
                <a:cs typeface="Poppins ExtraBold"/>
                <a:sym typeface="Poppins ExtraBold"/>
              </a:rPr>
              <a:t>Recognize, Respond, Refer</a:t>
            </a:r>
            <a:endParaRPr sz="4844" b="0">
              <a:latin typeface="Poppins ExtraBold"/>
              <a:ea typeface="Poppins ExtraBold"/>
              <a:cs typeface="Poppins ExtraBold"/>
              <a:sym typeface="Poppins ExtraBold"/>
            </a:endParaRPr>
          </a:p>
          <a:p>
            <a:pPr algn="ctr"/>
            <a:r>
              <a:rPr lang="en" sz="2977" b="0">
                <a:latin typeface="Poppins"/>
                <a:ea typeface="Poppins"/>
                <a:cs typeface="Poppins"/>
                <a:sym typeface="Poppins"/>
              </a:rPr>
              <a:t>Guiding Victims of Cybercrime</a:t>
            </a:r>
            <a:endParaRPr sz="2977" b="0">
              <a:latin typeface="Poppins"/>
              <a:ea typeface="Poppins"/>
              <a:cs typeface="Poppins"/>
              <a:sym typeface="Poppins"/>
            </a:endParaRPr>
          </a:p>
        </p:txBody>
      </p:sp>
      <p:pic>
        <p:nvPicPr>
          <p:cNvPr id="49" name="Google Shape;49;p10" title="FC.org Logo_White.png"/>
          <p:cNvPicPr preferRelativeResize="0"/>
          <p:nvPr/>
        </p:nvPicPr>
        <p:blipFill>
          <a:blip r:embed="rId4">
            <a:alphaModFix/>
          </a:blip>
          <a:stretch>
            <a:fillRect/>
          </a:stretch>
        </p:blipFill>
        <p:spPr>
          <a:xfrm>
            <a:off x="4731568" y="1498833"/>
            <a:ext cx="2728864" cy="704867"/>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19"/>
          <p:cNvSpPr txBox="1">
            <a:spLocks noGrp="1"/>
          </p:cNvSpPr>
          <p:nvPr>
            <p:ph type="title"/>
          </p:nvPr>
        </p:nvSpPr>
        <p:spPr>
          <a:xfrm>
            <a:off x="211133" y="212033"/>
            <a:ext cx="11360800" cy="763600"/>
          </a:xfrm>
          <a:prstGeom prst="rect">
            <a:avLst/>
          </a:prstGeom>
        </p:spPr>
        <p:txBody>
          <a:bodyPr spcFirstLastPara="1" wrap="square" lIns="121900" tIns="121900" rIns="121900" bIns="121900" anchor="ctr" anchorCtr="0">
            <a:normAutofit/>
          </a:bodyPr>
          <a:lstStyle/>
          <a:p>
            <a:pPr>
              <a:buClr>
                <a:srgbClr val="000000"/>
              </a:buClr>
              <a:buSzPts val="990"/>
            </a:pPr>
            <a:r>
              <a:rPr lang="en"/>
              <a:t>The Power of Referrals</a:t>
            </a:r>
            <a:endParaRPr/>
          </a:p>
        </p:txBody>
      </p:sp>
      <p:sp>
        <p:nvSpPr>
          <p:cNvPr id="149" name="Google Shape;149;p19"/>
          <p:cNvSpPr/>
          <p:nvPr/>
        </p:nvSpPr>
        <p:spPr>
          <a:xfrm>
            <a:off x="2396767" y="2607547"/>
            <a:ext cx="7692800" cy="763600"/>
          </a:xfrm>
          <a:prstGeom prst="rect">
            <a:avLst/>
          </a:prstGeom>
          <a:solidFill>
            <a:srgbClr val="FFFFFF"/>
          </a:solidFill>
          <a:ln>
            <a:noFill/>
          </a:ln>
        </p:spPr>
        <p:txBody>
          <a:bodyPr spcFirstLastPara="1" wrap="square" lIns="121900" tIns="121900" rIns="121900" bIns="121900" anchor="ctr" anchorCtr="0">
            <a:noAutofit/>
          </a:bodyPr>
          <a:lstStyle/>
          <a:p>
            <a:pPr indent="609585" defTabSz="1219170">
              <a:buClr>
                <a:srgbClr val="000000"/>
              </a:buClr>
              <a:buSzPts val="1800"/>
            </a:pPr>
            <a:r>
              <a:rPr lang="en" sz="2133" kern="0">
                <a:solidFill>
                  <a:srgbClr val="1E384B"/>
                </a:solidFill>
                <a:latin typeface="Poppins"/>
                <a:ea typeface="Poppins"/>
                <a:cs typeface="Poppins"/>
                <a:sym typeface="Poppins"/>
              </a:rPr>
              <a:t>Provide “warm handoffs” that build trust quicker</a:t>
            </a:r>
            <a:endParaRPr sz="2133" kern="0">
              <a:solidFill>
                <a:srgbClr val="1E384B"/>
              </a:solidFill>
              <a:latin typeface="Poppins"/>
              <a:ea typeface="Poppins"/>
              <a:cs typeface="Poppins"/>
              <a:sym typeface="Poppins"/>
            </a:endParaRPr>
          </a:p>
        </p:txBody>
      </p:sp>
      <p:sp>
        <p:nvSpPr>
          <p:cNvPr id="150" name="Google Shape;150;p19"/>
          <p:cNvSpPr/>
          <p:nvPr/>
        </p:nvSpPr>
        <p:spPr>
          <a:xfrm>
            <a:off x="2098400" y="2581747"/>
            <a:ext cx="815200" cy="815200"/>
          </a:xfrm>
          <a:prstGeom prst="rect">
            <a:avLst/>
          </a:prstGeom>
          <a:solidFill>
            <a:srgbClr val="82C341"/>
          </a:solidFill>
          <a:ln w="38100" cap="flat" cmpd="sng">
            <a:solidFill>
              <a:srgbClr val="1E384B"/>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buSzPts val="1400"/>
            </a:pPr>
            <a:endParaRPr sz="1867" kern="0">
              <a:solidFill>
                <a:srgbClr val="000000"/>
              </a:solidFill>
              <a:latin typeface="Arial"/>
              <a:ea typeface="Arial"/>
              <a:cs typeface="Arial"/>
              <a:sym typeface="Arial"/>
            </a:endParaRPr>
          </a:p>
        </p:txBody>
      </p:sp>
      <p:sp>
        <p:nvSpPr>
          <p:cNvPr id="151" name="Google Shape;151;p19"/>
          <p:cNvSpPr txBox="1"/>
          <p:nvPr/>
        </p:nvSpPr>
        <p:spPr>
          <a:xfrm>
            <a:off x="2225200" y="2640547"/>
            <a:ext cx="561600" cy="697523"/>
          </a:xfrm>
          <a:prstGeom prst="rect">
            <a:avLst/>
          </a:prstGeom>
          <a:noFill/>
          <a:ln>
            <a:noFill/>
          </a:ln>
        </p:spPr>
        <p:txBody>
          <a:bodyPr spcFirstLastPara="1" wrap="square" lIns="121900" tIns="121900" rIns="121900" bIns="121900" anchor="t" anchorCtr="0">
            <a:spAutoFit/>
          </a:bodyPr>
          <a:lstStyle/>
          <a:p>
            <a:pPr algn="ctr" defTabSz="1219170">
              <a:buClr>
                <a:srgbClr val="000000"/>
              </a:buClr>
              <a:buSzPts val="2200"/>
            </a:pPr>
            <a:r>
              <a:rPr lang="en" sz="2933" b="1" kern="0">
                <a:solidFill>
                  <a:srgbClr val="1E384B"/>
                </a:solidFill>
                <a:latin typeface="Poppins"/>
                <a:ea typeface="Poppins"/>
                <a:cs typeface="Poppins"/>
                <a:sym typeface="Poppins"/>
              </a:rPr>
              <a:t>1</a:t>
            </a:r>
            <a:endParaRPr sz="2933" b="1" kern="0">
              <a:solidFill>
                <a:srgbClr val="1E384B"/>
              </a:solidFill>
              <a:latin typeface="Poppins"/>
              <a:ea typeface="Poppins"/>
              <a:cs typeface="Poppins"/>
              <a:sym typeface="Poppins"/>
            </a:endParaRPr>
          </a:p>
        </p:txBody>
      </p:sp>
      <p:sp>
        <p:nvSpPr>
          <p:cNvPr id="152" name="Google Shape;152;p19"/>
          <p:cNvSpPr/>
          <p:nvPr/>
        </p:nvSpPr>
        <p:spPr>
          <a:xfrm>
            <a:off x="2370600" y="3434560"/>
            <a:ext cx="7718800" cy="763600"/>
          </a:xfrm>
          <a:prstGeom prst="rect">
            <a:avLst/>
          </a:prstGeom>
          <a:solidFill>
            <a:srgbClr val="FFFFFF"/>
          </a:solidFill>
          <a:ln>
            <a:noFill/>
          </a:ln>
        </p:spPr>
        <p:txBody>
          <a:bodyPr spcFirstLastPara="1" wrap="square" lIns="121900" tIns="121900" rIns="121900" bIns="121900" anchor="ctr" anchorCtr="0">
            <a:noAutofit/>
          </a:bodyPr>
          <a:lstStyle/>
          <a:p>
            <a:pPr indent="609585" defTabSz="1219170">
              <a:buClr>
                <a:srgbClr val="000000"/>
              </a:buClr>
              <a:buSzPts val="1800"/>
            </a:pPr>
            <a:r>
              <a:rPr lang="en" sz="2133" kern="0">
                <a:solidFill>
                  <a:srgbClr val="1E384B"/>
                </a:solidFill>
                <a:latin typeface="Poppins"/>
                <a:ea typeface="Poppins"/>
                <a:cs typeface="Poppins"/>
                <a:sym typeface="Poppins"/>
              </a:rPr>
              <a:t>Reduce overwhelm and confusion </a:t>
            </a:r>
            <a:endParaRPr sz="2133" kern="0">
              <a:solidFill>
                <a:srgbClr val="1E384B"/>
              </a:solidFill>
              <a:latin typeface="Poppins"/>
              <a:ea typeface="Poppins"/>
              <a:cs typeface="Poppins"/>
              <a:sym typeface="Poppins"/>
            </a:endParaRPr>
          </a:p>
        </p:txBody>
      </p:sp>
      <p:sp>
        <p:nvSpPr>
          <p:cNvPr id="153" name="Google Shape;153;p19"/>
          <p:cNvSpPr/>
          <p:nvPr/>
        </p:nvSpPr>
        <p:spPr>
          <a:xfrm>
            <a:off x="2098400" y="3408760"/>
            <a:ext cx="815200" cy="815200"/>
          </a:xfrm>
          <a:prstGeom prst="rect">
            <a:avLst/>
          </a:prstGeom>
          <a:solidFill>
            <a:srgbClr val="82C341"/>
          </a:solidFill>
          <a:ln w="38100" cap="flat" cmpd="sng">
            <a:solidFill>
              <a:srgbClr val="1E384B"/>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buSzPts val="1400"/>
            </a:pPr>
            <a:endParaRPr sz="1867" kern="0">
              <a:solidFill>
                <a:srgbClr val="000000"/>
              </a:solidFill>
              <a:latin typeface="Arial"/>
              <a:ea typeface="Arial"/>
              <a:cs typeface="Arial"/>
              <a:sym typeface="Arial"/>
            </a:endParaRPr>
          </a:p>
        </p:txBody>
      </p:sp>
      <p:sp>
        <p:nvSpPr>
          <p:cNvPr id="154" name="Google Shape;154;p19"/>
          <p:cNvSpPr txBox="1"/>
          <p:nvPr/>
        </p:nvSpPr>
        <p:spPr>
          <a:xfrm>
            <a:off x="2225200" y="3467560"/>
            <a:ext cx="561600" cy="697523"/>
          </a:xfrm>
          <a:prstGeom prst="rect">
            <a:avLst/>
          </a:prstGeom>
          <a:noFill/>
          <a:ln>
            <a:noFill/>
          </a:ln>
        </p:spPr>
        <p:txBody>
          <a:bodyPr spcFirstLastPara="1" wrap="square" lIns="121900" tIns="121900" rIns="121900" bIns="121900" anchor="t" anchorCtr="0">
            <a:spAutoFit/>
          </a:bodyPr>
          <a:lstStyle/>
          <a:p>
            <a:pPr algn="ctr" defTabSz="1219170">
              <a:buClr>
                <a:srgbClr val="000000"/>
              </a:buClr>
              <a:buSzPts val="2200"/>
            </a:pPr>
            <a:r>
              <a:rPr lang="en" sz="2933" b="1" kern="0">
                <a:solidFill>
                  <a:srgbClr val="1E384B"/>
                </a:solidFill>
                <a:latin typeface="Poppins"/>
                <a:ea typeface="Poppins"/>
                <a:cs typeface="Poppins"/>
                <a:sym typeface="Poppins"/>
              </a:rPr>
              <a:t>2</a:t>
            </a:r>
            <a:endParaRPr sz="2933" b="1" kern="0">
              <a:solidFill>
                <a:srgbClr val="1E384B"/>
              </a:solidFill>
              <a:latin typeface="Poppins"/>
              <a:ea typeface="Poppins"/>
              <a:cs typeface="Poppins"/>
              <a:sym typeface="Poppins"/>
            </a:endParaRPr>
          </a:p>
        </p:txBody>
      </p:sp>
      <p:sp>
        <p:nvSpPr>
          <p:cNvPr id="155" name="Google Shape;155;p19"/>
          <p:cNvSpPr/>
          <p:nvPr/>
        </p:nvSpPr>
        <p:spPr>
          <a:xfrm>
            <a:off x="2295167" y="4261607"/>
            <a:ext cx="7792000" cy="763600"/>
          </a:xfrm>
          <a:prstGeom prst="rect">
            <a:avLst/>
          </a:prstGeom>
          <a:solidFill>
            <a:srgbClr val="FFFFFF"/>
          </a:solidFill>
          <a:ln>
            <a:noFill/>
          </a:ln>
        </p:spPr>
        <p:txBody>
          <a:bodyPr spcFirstLastPara="1" wrap="square" lIns="121900" tIns="121900" rIns="121900" bIns="121900" anchor="ctr" anchorCtr="0">
            <a:noAutofit/>
          </a:bodyPr>
          <a:lstStyle/>
          <a:p>
            <a:pPr indent="609585" defTabSz="1219170">
              <a:buClr>
                <a:srgbClr val="000000"/>
              </a:buClr>
              <a:buSzPts val="1800"/>
            </a:pPr>
            <a:r>
              <a:rPr lang="en" sz="2133" kern="0">
                <a:solidFill>
                  <a:srgbClr val="1E384B"/>
                </a:solidFill>
                <a:latin typeface="Poppins"/>
                <a:ea typeface="Poppins"/>
                <a:cs typeface="Poppins"/>
                <a:sym typeface="Poppins"/>
              </a:rPr>
              <a:t> Ensure victims go to credible resources</a:t>
            </a:r>
            <a:endParaRPr sz="2133" kern="0">
              <a:solidFill>
                <a:srgbClr val="1E384B"/>
              </a:solidFill>
              <a:latin typeface="Poppins"/>
              <a:ea typeface="Poppins"/>
              <a:cs typeface="Poppins"/>
              <a:sym typeface="Poppins"/>
            </a:endParaRPr>
          </a:p>
        </p:txBody>
      </p:sp>
      <p:sp>
        <p:nvSpPr>
          <p:cNvPr id="156" name="Google Shape;156;p19"/>
          <p:cNvSpPr/>
          <p:nvPr/>
        </p:nvSpPr>
        <p:spPr>
          <a:xfrm>
            <a:off x="2098400" y="4235791"/>
            <a:ext cx="815200" cy="815200"/>
          </a:xfrm>
          <a:prstGeom prst="rect">
            <a:avLst/>
          </a:prstGeom>
          <a:solidFill>
            <a:srgbClr val="82C341"/>
          </a:solidFill>
          <a:ln w="38100" cap="flat" cmpd="sng">
            <a:solidFill>
              <a:srgbClr val="1E384B"/>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buSzPts val="1400"/>
            </a:pPr>
            <a:endParaRPr sz="1867" kern="0">
              <a:solidFill>
                <a:srgbClr val="000000"/>
              </a:solidFill>
              <a:latin typeface="Arial"/>
              <a:ea typeface="Arial"/>
              <a:cs typeface="Arial"/>
              <a:sym typeface="Arial"/>
            </a:endParaRPr>
          </a:p>
        </p:txBody>
      </p:sp>
      <p:sp>
        <p:nvSpPr>
          <p:cNvPr id="157" name="Google Shape;157;p19"/>
          <p:cNvSpPr txBox="1"/>
          <p:nvPr/>
        </p:nvSpPr>
        <p:spPr>
          <a:xfrm>
            <a:off x="2225200" y="4300973"/>
            <a:ext cx="561600" cy="697523"/>
          </a:xfrm>
          <a:prstGeom prst="rect">
            <a:avLst/>
          </a:prstGeom>
          <a:noFill/>
          <a:ln>
            <a:noFill/>
          </a:ln>
        </p:spPr>
        <p:txBody>
          <a:bodyPr spcFirstLastPara="1" wrap="square" lIns="121900" tIns="121900" rIns="121900" bIns="121900" anchor="t" anchorCtr="0">
            <a:spAutoFit/>
          </a:bodyPr>
          <a:lstStyle/>
          <a:p>
            <a:pPr algn="ctr" defTabSz="1219170">
              <a:buClr>
                <a:srgbClr val="000000"/>
              </a:buClr>
              <a:buSzPts val="2200"/>
            </a:pPr>
            <a:r>
              <a:rPr lang="en" sz="2933" b="1" kern="0">
                <a:solidFill>
                  <a:srgbClr val="1E384B"/>
                </a:solidFill>
                <a:latin typeface="Poppins"/>
                <a:ea typeface="Poppins"/>
                <a:cs typeface="Poppins"/>
                <a:sym typeface="Poppins"/>
              </a:rPr>
              <a:t>3</a:t>
            </a:r>
            <a:endParaRPr sz="2933" b="1" kern="0">
              <a:solidFill>
                <a:srgbClr val="1E384B"/>
              </a:solidFill>
              <a:latin typeface="Poppins"/>
              <a:ea typeface="Poppins"/>
              <a:cs typeface="Poppins"/>
              <a:sym typeface="Poppins"/>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pic>
        <p:nvPicPr>
          <p:cNvPr id="162" name="Google Shape;162;p20"/>
          <p:cNvPicPr preferRelativeResize="0"/>
          <p:nvPr/>
        </p:nvPicPr>
        <p:blipFill rotWithShape="1">
          <a:blip r:embed="rId3">
            <a:alphaModFix/>
          </a:blip>
          <a:srcRect l="2540" r="5394"/>
          <a:stretch/>
        </p:blipFill>
        <p:spPr>
          <a:xfrm>
            <a:off x="4537365" y="2438567"/>
            <a:ext cx="7233831" cy="4419432"/>
          </a:xfrm>
          <a:prstGeom prst="rect">
            <a:avLst/>
          </a:prstGeom>
          <a:noFill/>
          <a:ln>
            <a:noFill/>
          </a:ln>
        </p:spPr>
      </p:pic>
      <p:cxnSp>
        <p:nvCxnSpPr>
          <p:cNvPr id="163" name="Google Shape;163;p20"/>
          <p:cNvCxnSpPr/>
          <p:nvPr/>
        </p:nvCxnSpPr>
        <p:spPr>
          <a:xfrm>
            <a:off x="0" y="1125411"/>
            <a:ext cx="12227200" cy="0"/>
          </a:xfrm>
          <a:prstGeom prst="straightConnector1">
            <a:avLst/>
          </a:prstGeom>
          <a:noFill/>
          <a:ln w="38100" cap="flat" cmpd="sng">
            <a:solidFill>
              <a:schemeClr val="lt1"/>
            </a:solidFill>
            <a:prstDash val="solid"/>
            <a:round/>
            <a:headEnd type="none" w="med" len="med"/>
            <a:tailEnd type="none" w="med" len="med"/>
          </a:ln>
        </p:spPr>
      </p:cxnSp>
      <p:cxnSp>
        <p:nvCxnSpPr>
          <p:cNvPr id="164" name="Google Shape;164;p20"/>
          <p:cNvCxnSpPr/>
          <p:nvPr/>
        </p:nvCxnSpPr>
        <p:spPr>
          <a:xfrm>
            <a:off x="0" y="1125411"/>
            <a:ext cx="12227200" cy="0"/>
          </a:xfrm>
          <a:prstGeom prst="straightConnector1">
            <a:avLst/>
          </a:prstGeom>
          <a:noFill/>
          <a:ln w="38100" cap="flat" cmpd="sng">
            <a:solidFill>
              <a:schemeClr val="lt1"/>
            </a:solidFill>
            <a:prstDash val="solid"/>
            <a:round/>
            <a:headEnd type="none" w="med" len="med"/>
            <a:tailEnd type="none" w="med" len="med"/>
          </a:ln>
        </p:spPr>
      </p:cxnSp>
      <p:sp>
        <p:nvSpPr>
          <p:cNvPr id="165" name="Google Shape;165;p20"/>
          <p:cNvSpPr txBox="1"/>
          <p:nvPr/>
        </p:nvSpPr>
        <p:spPr>
          <a:xfrm>
            <a:off x="211141" y="1481200"/>
            <a:ext cx="10683600" cy="2708393"/>
          </a:xfrm>
          <a:prstGeom prst="rect">
            <a:avLst/>
          </a:prstGeom>
          <a:noFill/>
          <a:ln>
            <a:noFill/>
          </a:ln>
        </p:spPr>
        <p:txBody>
          <a:bodyPr spcFirstLastPara="1" wrap="square" lIns="121900" tIns="121900" rIns="121900" bIns="121900" anchor="t" anchorCtr="0">
            <a:spAutoFit/>
          </a:bodyPr>
          <a:lstStyle/>
          <a:p>
            <a:pPr marL="609585" indent="-457189" defTabSz="1219170">
              <a:buClr>
                <a:srgbClr val="82C341"/>
              </a:buClr>
              <a:buSzPts val="1800"/>
              <a:buFont typeface="Poppins"/>
              <a:buChar char="●"/>
            </a:pPr>
            <a:r>
              <a:rPr lang="en" sz="2400" kern="0">
                <a:solidFill>
                  <a:srgbClr val="1E384B"/>
                </a:solidFill>
                <a:latin typeface="Poppins"/>
                <a:ea typeface="Poppins"/>
                <a:cs typeface="Poppins"/>
                <a:sym typeface="Poppins"/>
              </a:rPr>
              <a:t>Resources for individuals </a:t>
            </a:r>
            <a:endParaRPr sz="2400" kern="0">
              <a:solidFill>
                <a:srgbClr val="1E384B"/>
              </a:solidFill>
              <a:latin typeface="Poppins"/>
              <a:ea typeface="Poppins"/>
              <a:cs typeface="Poppins"/>
              <a:sym typeface="Poppins"/>
            </a:endParaRPr>
          </a:p>
          <a:p>
            <a:pPr marL="609585" indent="-457189" defTabSz="1219170">
              <a:spcBef>
                <a:spcPts val="1600"/>
              </a:spcBef>
              <a:buClr>
                <a:srgbClr val="82C341"/>
              </a:buClr>
              <a:buSzPts val="1800"/>
              <a:buFont typeface="Poppins"/>
              <a:buChar char="●"/>
            </a:pPr>
            <a:r>
              <a:rPr lang="en" sz="2400" kern="0">
                <a:solidFill>
                  <a:srgbClr val="1E384B"/>
                </a:solidFill>
                <a:latin typeface="Poppins"/>
                <a:ea typeface="Poppins"/>
                <a:cs typeface="Poppins"/>
                <a:sym typeface="Poppins"/>
              </a:rPr>
              <a:t>Searchable by scam type</a:t>
            </a:r>
            <a:endParaRPr sz="2400" kern="0">
              <a:solidFill>
                <a:srgbClr val="1E384B"/>
              </a:solidFill>
              <a:latin typeface="Poppins"/>
              <a:ea typeface="Poppins"/>
              <a:cs typeface="Poppins"/>
              <a:sym typeface="Poppins"/>
            </a:endParaRPr>
          </a:p>
          <a:p>
            <a:pPr marL="609585" indent="-457189" defTabSz="1219170">
              <a:spcBef>
                <a:spcPts val="1600"/>
              </a:spcBef>
              <a:spcAft>
                <a:spcPts val="1600"/>
              </a:spcAft>
              <a:buClr>
                <a:srgbClr val="82C341"/>
              </a:buClr>
              <a:buSzPts val="1800"/>
              <a:buFont typeface="Open Sans"/>
              <a:buChar char="●"/>
            </a:pPr>
            <a:r>
              <a:rPr lang="en" sz="2400" kern="0">
                <a:solidFill>
                  <a:srgbClr val="1E384B"/>
                </a:solidFill>
                <a:latin typeface="Poppins"/>
                <a:ea typeface="Poppins"/>
                <a:cs typeface="Poppins"/>
                <a:sym typeface="Poppins"/>
              </a:rPr>
              <a:t>Guides visitors through the </a:t>
            </a:r>
            <a:br>
              <a:rPr lang="en" sz="2400" kern="0">
                <a:solidFill>
                  <a:srgbClr val="1E384B"/>
                </a:solidFill>
                <a:latin typeface="Poppins"/>
                <a:ea typeface="Poppins"/>
                <a:cs typeface="Poppins"/>
                <a:sym typeface="Poppins"/>
              </a:rPr>
            </a:br>
            <a:r>
              <a:rPr lang="en" sz="2400" b="1" kern="0">
                <a:solidFill>
                  <a:srgbClr val="1E384B"/>
                </a:solidFill>
                <a:latin typeface="Poppins"/>
                <a:ea typeface="Poppins"/>
                <a:cs typeface="Poppins"/>
                <a:sym typeface="Poppins"/>
              </a:rPr>
              <a:t>recognize, report, </a:t>
            </a:r>
            <a:br>
              <a:rPr lang="en" sz="2400" b="1" kern="0">
                <a:solidFill>
                  <a:srgbClr val="1E384B"/>
                </a:solidFill>
                <a:latin typeface="Poppins"/>
                <a:ea typeface="Poppins"/>
                <a:cs typeface="Poppins"/>
                <a:sym typeface="Poppins"/>
              </a:rPr>
            </a:br>
            <a:r>
              <a:rPr lang="en" sz="2400" b="1" kern="0">
                <a:solidFill>
                  <a:srgbClr val="1E384B"/>
                </a:solidFill>
                <a:latin typeface="Poppins"/>
                <a:ea typeface="Poppins"/>
                <a:cs typeface="Poppins"/>
                <a:sym typeface="Poppins"/>
              </a:rPr>
              <a:t>and recover</a:t>
            </a:r>
            <a:r>
              <a:rPr lang="en" sz="2400" kern="0">
                <a:solidFill>
                  <a:srgbClr val="1E384B"/>
                </a:solidFill>
                <a:latin typeface="Poppins"/>
                <a:ea typeface="Poppins"/>
                <a:cs typeface="Poppins"/>
                <a:sym typeface="Poppins"/>
              </a:rPr>
              <a:t> process</a:t>
            </a:r>
            <a:endParaRPr sz="2400" kern="0">
              <a:solidFill>
                <a:srgbClr val="1E384B"/>
              </a:solidFill>
              <a:latin typeface="Poppins"/>
              <a:ea typeface="Poppins"/>
              <a:cs typeface="Poppins"/>
              <a:sym typeface="Poppins"/>
            </a:endParaRPr>
          </a:p>
        </p:txBody>
      </p:sp>
      <p:sp>
        <p:nvSpPr>
          <p:cNvPr id="166" name="Google Shape;166;p20"/>
          <p:cNvSpPr txBox="1">
            <a:spLocks noGrp="1"/>
          </p:cNvSpPr>
          <p:nvPr>
            <p:ph type="title"/>
          </p:nvPr>
        </p:nvSpPr>
        <p:spPr>
          <a:xfrm>
            <a:off x="211133" y="212033"/>
            <a:ext cx="11360800" cy="763600"/>
          </a:xfrm>
          <a:prstGeom prst="rect">
            <a:avLst/>
          </a:prstGeom>
        </p:spPr>
        <p:txBody>
          <a:bodyPr spcFirstLastPara="1" wrap="square" lIns="121900" tIns="121900" rIns="121900" bIns="121900" anchor="ctr" anchorCtr="0">
            <a:normAutofit/>
          </a:bodyPr>
          <a:lstStyle/>
          <a:p>
            <a:r>
              <a:rPr lang="en"/>
              <a:t>FightCybercrime.org</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21"/>
          <p:cNvSpPr/>
          <p:nvPr/>
        </p:nvSpPr>
        <p:spPr>
          <a:xfrm>
            <a:off x="-26733" y="5534533"/>
            <a:ext cx="12223600" cy="1323600"/>
          </a:xfrm>
          <a:prstGeom prst="rect">
            <a:avLst/>
          </a:prstGeom>
          <a:solidFill>
            <a:schemeClr val="dk1"/>
          </a:solidFill>
          <a:ln>
            <a:noFill/>
          </a:ln>
        </p:spPr>
        <p:txBody>
          <a:bodyPr spcFirstLastPara="1" wrap="square" lIns="121900" tIns="121900" rIns="121900" bIns="121900" anchor="ctr" anchorCtr="0">
            <a:noAutofit/>
          </a:bodyPr>
          <a:lstStyle/>
          <a:p>
            <a:pPr algn="ctr" defTabSz="1219170">
              <a:buClr>
                <a:srgbClr val="000000"/>
              </a:buClr>
            </a:pPr>
            <a:endParaRPr sz="1867" kern="0">
              <a:solidFill>
                <a:srgbClr val="000000"/>
              </a:solidFill>
              <a:latin typeface="Poppins"/>
              <a:ea typeface="Poppins"/>
              <a:cs typeface="Poppins"/>
              <a:sym typeface="Poppins"/>
            </a:endParaRPr>
          </a:p>
        </p:txBody>
      </p:sp>
      <p:sp>
        <p:nvSpPr>
          <p:cNvPr id="172" name="Google Shape;172;p21"/>
          <p:cNvSpPr/>
          <p:nvPr/>
        </p:nvSpPr>
        <p:spPr>
          <a:xfrm>
            <a:off x="-31733" y="0"/>
            <a:ext cx="12223600" cy="95200"/>
          </a:xfrm>
          <a:prstGeom prst="rect">
            <a:avLst/>
          </a:prstGeom>
          <a:solidFill>
            <a:srgbClr val="82C34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3" name="Google Shape;173;p21"/>
          <p:cNvSpPr txBox="1"/>
          <p:nvPr/>
        </p:nvSpPr>
        <p:spPr>
          <a:xfrm>
            <a:off x="2738700" y="1729001"/>
            <a:ext cx="6714800" cy="1231066"/>
          </a:xfrm>
          <a:prstGeom prst="rect">
            <a:avLst/>
          </a:prstGeom>
          <a:noFill/>
          <a:ln>
            <a:noFill/>
          </a:ln>
        </p:spPr>
        <p:txBody>
          <a:bodyPr spcFirstLastPara="1" wrap="square" lIns="121900" tIns="121900" rIns="121900" bIns="121900" anchor="t" anchorCtr="0">
            <a:spAutoFit/>
          </a:bodyPr>
          <a:lstStyle/>
          <a:p>
            <a:pPr algn="ctr" defTabSz="1219170">
              <a:buClr>
                <a:srgbClr val="000000"/>
              </a:buClr>
            </a:pPr>
            <a:r>
              <a:rPr lang="en" sz="6400" kern="0">
                <a:solidFill>
                  <a:srgbClr val="82C341"/>
                </a:solidFill>
                <a:latin typeface="Poppins ExtraBold"/>
                <a:ea typeface="Poppins ExtraBold"/>
                <a:cs typeface="Poppins ExtraBold"/>
                <a:sym typeface="Poppins ExtraBold"/>
              </a:rPr>
              <a:t>Thank you.</a:t>
            </a:r>
            <a:endParaRPr sz="1867" kern="0">
              <a:solidFill>
                <a:srgbClr val="82C341"/>
              </a:solidFill>
              <a:latin typeface="Poppins ExtraBold"/>
              <a:ea typeface="Poppins ExtraBold"/>
              <a:cs typeface="Poppins ExtraBold"/>
              <a:sym typeface="Poppins ExtraBold"/>
            </a:endParaRPr>
          </a:p>
        </p:txBody>
      </p:sp>
      <p:sp>
        <p:nvSpPr>
          <p:cNvPr id="174" name="Google Shape;174;p21"/>
          <p:cNvSpPr txBox="1"/>
          <p:nvPr/>
        </p:nvSpPr>
        <p:spPr>
          <a:xfrm>
            <a:off x="3773167" y="3412967"/>
            <a:ext cx="4724400" cy="1426056"/>
          </a:xfrm>
          <a:prstGeom prst="rect">
            <a:avLst/>
          </a:prstGeom>
          <a:noFill/>
          <a:ln>
            <a:noFill/>
          </a:ln>
        </p:spPr>
        <p:txBody>
          <a:bodyPr spcFirstLastPara="1" wrap="square" lIns="121900" tIns="121900" rIns="121900" bIns="121900" anchor="t" anchorCtr="0">
            <a:spAutoFit/>
          </a:bodyPr>
          <a:lstStyle/>
          <a:p>
            <a:pPr algn="ctr" defTabSz="1219170">
              <a:lnSpc>
                <a:spcPct val="115000"/>
              </a:lnSpc>
              <a:buClr>
                <a:srgbClr val="000000"/>
              </a:buClr>
            </a:pPr>
            <a:r>
              <a:rPr lang="en" sz="2933" b="1" kern="0">
                <a:solidFill>
                  <a:srgbClr val="1E384B"/>
                </a:solidFill>
                <a:latin typeface="Poppins"/>
                <a:ea typeface="Poppins"/>
                <a:cs typeface="Poppins"/>
                <a:sym typeface="Poppins"/>
              </a:rPr>
              <a:t>Dr. Jennifer Lawrence</a:t>
            </a:r>
            <a:endParaRPr sz="2267" b="1" kern="0">
              <a:solidFill>
                <a:srgbClr val="1E384B"/>
              </a:solidFill>
              <a:latin typeface="Poppins"/>
              <a:ea typeface="Poppins"/>
              <a:cs typeface="Poppins"/>
              <a:sym typeface="Poppins"/>
            </a:endParaRPr>
          </a:p>
          <a:p>
            <a:pPr algn="ctr" defTabSz="1219170">
              <a:lnSpc>
                <a:spcPct val="115000"/>
              </a:lnSpc>
              <a:buClr>
                <a:srgbClr val="000000"/>
              </a:buClr>
            </a:pPr>
            <a:r>
              <a:rPr lang="en" sz="1867" kern="0">
                <a:solidFill>
                  <a:srgbClr val="1E384B"/>
                </a:solidFill>
                <a:latin typeface="Poppins"/>
                <a:ea typeface="Poppins"/>
                <a:cs typeface="Poppins"/>
                <a:sym typeface="Poppins"/>
              </a:rPr>
              <a:t>Lead RSRG Program Counselor</a:t>
            </a:r>
            <a:endParaRPr sz="1867" kern="0">
              <a:solidFill>
                <a:srgbClr val="1E384B"/>
              </a:solidFill>
              <a:latin typeface="Poppins"/>
              <a:ea typeface="Poppins"/>
              <a:cs typeface="Poppins"/>
              <a:sym typeface="Poppins"/>
            </a:endParaRPr>
          </a:p>
          <a:p>
            <a:pPr algn="ctr" defTabSz="1219170">
              <a:lnSpc>
                <a:spcPct val="115000"/>
              </a:lnSpc>
              <a:buClr>
                <a:srgbClr val="000000"/>
              </a:buClr>
            </a:pPr>
            <a:r>
              <a:rPr lang="en" sz="1867" u="sng" kern="0">
                <a:solidFill>
                  <a:srgbClr val="1E384B"/>
                </a:solidFill>
                <a:latin typeface="Poppins"/>
                <a:ea typeface="Poppins"/>
                <a:cs typeface="Poppins"/>
                <a:sym typeface="Poppins"/>
              </a:rPr>
              <a:t>jen@cybercrimesupport.org</a:t>
            </a:r>
            <a:endParaRPr sz="2400" kern="0">
              <a:solidFill>
                <a:srgbClr val="1E384B"/>
              </a:solidFill>
              <a:latin typeface="Poppins"/>
              <a:ea typeface="Poppins"/>
              <a:cs typeface="Poppins"/>
              <a:sym typeface="Poppins"/>
            </a:endParaRPr>
          </a:p>
        </p:txBody>
      </p:sp>
      <p:sp>
        <p:nvSpPr>
          <p:cNvPr id="175" name="Google Shape;175;p21"/>
          <p:cNvSpPr txBox="1"/>
          <p:nvPr/>
        </p:nvSpPr>
        <p:spPr>
          <a:xfrm>
            <a:off x="3275267" y="5675567"/>
            <a:ext cx="5609600" cy="574412"/>
          </a:xfrm>
          <a:prstGeom prst="rect">
            <a:avLst/>
          </a:prstGeom>
          <a:noFill/>
          <a:ln>
            <a:noFill/>
          </a:ln>
        </p:spPr>
        <p:txBody>
          <a:bodyPr spcFirstLastPara="1" wrap="square" lIns="121900" tIns="121900" rIns="121900" bIns="121900" anchor="t" anchorCtr="0">
            <a:spAutoFit/>
          </a:bodyPr>
          <a:lstStyle/>
          <a:p>
            <a:pPr algn="ctr" defTabSz="1219170">
              <a:buClr>
                <a:srgbClr val="000000"/>
              </a:buClr>
            </a:pPr>
            <a:r>
              <a:rPr lang="en" sz="2133" b="1" kern="0">
                <a:solidFill>
                  <a:srgbClr val="FFFFFF"/>
                </a:solidFill>
                <a:latin typeface="Poppins"/>
                <a:ea typeface="Poppins"/>
                <a:cs typeface="Poppins"/>
                <a:sym typeface="Poppins"/>
              </a:rPr>
              <a:t>FightCybercrime.org</a:t>
            </a:r>
            <a:endParaRPr sz="2133" kern="0">
              <a:solidFill>
                <a:srgbClr val="FFFFFF"/>
              </a:solidFill>
              <a:latin typeface="Poppins"/>
              <a:ea typeface="Poppins"/>
              <a:cs typeface="Poppins"/>
              <a:sym typeface="Poppins"/>
            </a:endParaRPr>
          </a:p>
        </p:txBody>
      </p:sp>
      <p:sp>
        <p:nvSpPr>
          <p:cNvPr id="176" name="Google Shape;176;p21"/>
          <p:cNvSpPr txBox="1"/>
          <p:nvPr/>
        </p:nvSpPr>
        <p:spPr>
          <a:xfrm>
            <a:off x="4371600" y="6219734"/>
            <a:ext cx="1673600" cy="533504"/>
          </a:xfrm>
          <a:prstGeom prst="rect">
            <a:avLst/>
          </a:prstGeom>
          <a:noFill/>
          <a:ln>
            <a:noFill/>
          </a:ln>
        </p:spPr>
        <p:txBody>
          <a:bodyPr spcFirstLastPara="1" wrap="square" lIns="121900" tIns="121900" rIns="121900" bIns="121900" anchor="t" anchorCtr="0">
            <a:spAutoFit/>
          </a:bodyPr>
          <a:lstStyle/>
          <a:p>
            <a:pPr algn="r" defTabSz="1219170">
              <a:buClr>
                <a:srgbClr val="000000"/>
              </a:buClr>
            </a:pPr>
            <a:r>
              <a:rPr lang="en" sz="1867" kern="0">
                <a:solidFill>
                  <a:srgbClr val="FFFFFF"/>
                </a:solidFill>
                <a:latin typeface="Poppins"/>
                <a:ea typeface="Poppins"/>
                <a:cs typeface="Poppins"/>
                <a:sym typeface="Poppins"/>
              </a:rPr>
              <a:t>Find us on:</a:t>
            </a:r>
            <a:endParaRPr sz="1333" kern="0">
              <a:solidFill>
                <a:srgbClr val="FFFFFF"/>
              </a:solidFill>
              <a:latin typeface="Poppins"/>
              <a:ea typeface="Poppins"/>
              <a:cs typeface="Poppins"/>
              <a:sym typeface="Poppins"/>
            </a:endParaRPr>
          </a:p>
        </p:txBody>
      </p:sp>
      <p:pic>
        <p:nvPicPr>
          <p:cNvPr id="177" name="Google Shape;177;p21"/>
          <p:cNvPicPr preferRelativeResize="0"/>
          <p:nvPr/>
        </p:nvPicPr>
        <p:blipFill rotWithShape="1">
          <a:blip r:embed="rId3">
            <a:alphaModFix/>
          </a:blip>
          <a:srcRect r="89361" b="10"/>
          <a:stretch/>
        </p:blipFill>
        <p:spPr>
          <a:xfrm>
            <a:off x="6494831" y="6343816"/>
            <a:ext cx="164133" cy="285467"/>
          </a:xfrm>
          <a:prstGeom prst="rect">
            <a:avLst/>
          </a:prstGeom>
          <a:noFill/>
          <a:ln>
            <a:noFill/>
          </a:ln>
        </p:spPr>
      </p:pic>
      <p:pic>
        <p:nvPicPr>
          <p:cNvPr id="178" name="Google Shape;178;p21"/>
          <p:cNvPicPr preferRelativeResize="0"/>
          <p:nvPr/>
        </p:nvPicPr>
        <p:blipFill>
          <a:blip r:embed="rId4">
            <a:alphaModFix/>
          </a:blip>
          <a:stretch>
            <a:fillRect/>
          </a:stretch>
        </p:blipFill>
        <p:spPr>
          <a:xfrm>
            <a:off x="6045233" y="6343800"/>
            <a:ext cx="285499" cy="285499"/>
          </a:xfrm>
          <a:prstGeom prst="rect">
            <a:avLst/>
          </a:prstGeom>
          <a:noFill/>
          <a:ln>
            <a:noFill/>
          </a:ln>
        </p:spPr>
      </p:pic>
      <p:pic>
        <p:nvPicPr>
          <p:cNvPr id="179" name="Google Shape;179;p21"/>
          <p:cNvPicPr preferRelativeResize="0"/>
          <p:nvPr/>
        </p:nvPicPr>
        <p:blipFill rotWithShape="1">
          <a:blip r:embed="rId3">
            <a:alphaModFix/>
          </a:blip>
          <a:srcRect l="47492" r="31538"/>
          <a:stretch/>
        </p:blipFill>
        <p:spPr>
          <a:xfrm>
            <a:off x="6786094" y="6343801"/>
            <a:ext cx="323503" cy="285500"/>
          </a:xfrm>
          <a:prstGeom prst="rect">
            <a:avLst/>
          </a:prstGeom>
          <a:noFill/>
          <a:ln>
            <a:noFill/>
          </a:ln>
        </p:spPr>
      </p:pic>
      <p:pic>
        <p:nvPicPr>
          <p:cNvPr id="180" name="Google Shape;180;p21"/>
          <p:cNvPicPr preferRelativeResize="0"/>
          <p:nvPr/>
        </p:nvPicPr>
        <p:blipFill rotWithShape="1">
          <a:blip r:embed="rId3">
            <a:alphaModFix/>
          </a:blip>
          <a:srcRect l="76141"/>
          <a:stretch/>
        </p:blipFill>
        <p:spPr>
          <a:xfrm>
            <a:off x="7236724" y="6343801"/>
            <a:ext cx="368067" cy="2855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1"/>
          <p:cNvSpPr txBox="1"/>
          <p:nvPr/>
        </p:nvSpPr>
        <p:spPr>
          <a:xfrm flipH="1">
            <a:off x="889200" y="1918884"/>
            <a:ext cx="10413600" cy="1921600"/>
          </a:xfrm>
          <a:prstGeom prst="rect">
            <a:avLst/>
          </a:prstGeom>
          <a:noFill/>
          <a:ln>
            <a:noFill/>
          </a:ln>
        </p:spPr>
        <p:txBody>
          <a:bodyPr spcFirstLastPara="1" wrap="square" lIns="121900" tIns="121900" rIns="121900" bIns="121900" anchor="t" anchorCtr="0">
            <a:noAutofit/>
          </a:bodyPr>
          <a:lstStyle/>
          <a:p>
            <a:pPr algn="ctr" defTabSz="1219170">
              <a:lnSpc>
                <a:spcPct val="115000"/>
              </a:lnSpc>
              <a:buClr>
                <a:srgbClr val="000000"/>
              </a:buClr>
              <a:buSzPts val="2000"/>
            </a:pPr>
            <a:r>
              <a:rPr lang="en" sz="3200" b="1" kern="0">
                <a:solidFill>
                  <a:srgbClr val="82C341"/>
                </a:solidFill>
                <a:latin typeface="Poppins"/>
                <a:ea typeface="Poppins"/>
                <a:cs typeface="Poppins"/>
                <a:sym typeface="Poppins"/>
              </a:rPr>
              <a:t>Our Mission: </a:t>
            </a:r>
            <a:r>
              <a:rPr lang="en" sz="3200" kern="0">
                <a:solidFill>
                  <a:srgbClr val="1E384B"/>
                </a:solidFill>
                <a:latin typeface="Poppins"/>
                <a:ea typeface="Poppins"/>
                <a:cs typeface="Poppins"/>
                <a:sym typeface="Poppins"/>
              </a:rPr>
              <a:t>Empower our society to recognize, report and recover from fraud and scams to foster a safer digital world.</a:t>
            </a:r>
            <a:endParaRPr sz="3200" kern="0">
              <a:solidFill>
                <a:srgbClr val="1E384B"/>
              </a:solidFill>
              <a:latin typeface="Poppins"/>
              <a:ea typeface="Poppins"/>
              <a:cs typeface="Poppins"/>
              <a:sym typeface="Poppins"/>
            </a:endParaRPr>
          </a:p>
          <a:p>
            <a:pPr algn="ctr" defTabSz="1219170">
              <a:lnSpc>
                <a:spcPct val="115000"/>
              </a:lnSpc>
              <a:buClr>
                <a:srgbClr val="000000"/>
              </a:buClr>
              <a:buSzPts val="2000"/>
            </a:pPr>
            <a:endParaRPr sz="3200" kern="0">
              <a:solidFill>
                <a:srgbClr val="1E384B"/>
              </a:solidFill>
              <a:latin typeface="Poppins"/>
              <a:ea typeface="Poppins"/>
              <a:cs typeface="Poppins"/>
              <a:sym typeface="Poppins"/>
            </a:endParaRPr>
          </a:p>
        </p:txBody>
      </p:sp>
      <p:sp>
        <p:nvSpPr>
          <p:cNvPr id="55" name="Google Shape;55;p11"/>
          <p:cNvSpPr txBox="1">
            <a:spLocks noGrp="1"/>
          </p:cNvSpPr>
          <p:nvPr>
            <p:ph type="title"/>
          </p:nvPr>
        </p:nvSpPr>
        <p:spPr>
          <a:xfrm>
            <a:off x="211133" y="212033"/>
            <a:ext cx="11360800" cy="763600"/>
          </a:xfrm>
          <a:prstGeom prst="rect">
            <a:avLst/>
          </a:prstGeom>
        </p:spPr>
        <p:txBody>
          <a:bodyPr spcFirstLastPara="1" wrap="square" lIns="121900" tIns="121900" rIns="121900" bIns="121900" anchor="ctr" anchorCtr="0">
            <a:normAutofit/>
          </a:bodyPr>
          <a:lstStyle/>
          <a:p>
            <a:r>
              <a:rPr lang="en"/>
              <a:t>Who We Are</a:t>
            </a:r>
            <a:endParaRPr/>
          </a:p>
        </p:txBody>
      </p:sp>
      <p:sp>
        <p:nvSpPr>
          <p:cNvPr id="56" name="Google Shape;56;p11"/>
          <p:cNvSpPr txBox="1"/>
          <p:nvPr/>
        </p:nvSpPr>
        <p:spPr>
          <a:xfrm>
            <a:off x="2759767" y="5463161"/>
            <a:ext cx="2154400" cy="558800"/>
          </a:xfrm>
          <a:prstGeom prst="rect">
            <a:avLst/>
          </a:prstGeom>
          <a:noFill/>
          <a:ln>
            <a:noFill/>
          </a:ln>
        </p:spPr>
        <p:txBody>
          <a:bodyPr spcFirstLastPara="1" wrap="square" lIns="121900" tIns="121900" rIns="121900" bIns="121900" anchor="t" anchorCtr="0">
            <a:noAutofit/>
          </a:bodyPr>
          <a:lstStyle/>
          <a:p>
            <a:pPr algn="ctr" defTabSz="1219170">
              <a:buClr>
                <a:srgbClr val="000000"/>
              </a:buClr>
              <a:buSzPts val="2400"/>
            </a:pPr>
            <a:r>
              <a:rPr lang="en" sz="2400" b="1" kern="0">
                <a:solidFill>
                  <a:srgbClr val="1E384B"/>
                </a:solidFill>
                <a:latin typeface="Poppins"/>
                <a:ea typeface="Poppins"/>
                <a:cs typeface="Poppins"/>
                <a:sym typeface="Poppins"/>
              </a:rPr>
              <a:t>Recognize.</a:t>
            </a:r>
            <a:endParaRPr sz="2400" b="1" kern="0">
              <a:solidFill>
                <a:srgbClr val="1E384B"/>
              </a:solidFill>
              <a:latin typeface="Poppins"/>
              <a:ea typeface="Poppins"/>
              <a:cs typeface="Poppins"/>
              <a:sym typeface="Poppins"/>
            </a:endParaRPr>
          </a:p>
        </p:txBody>
      </p:sp>
      <p:sp>
        <p:nvSpPr>
          <p:cNvPr id="57" name="Google Shape;57;p11"/>
          <p:cNvSpPr txBox="1"/>
          <p:nvPr/>
        </p:nvSpPr>
        <p:spPr>
          <a:xfrm>
            <a:off x="5065244" y="5463161"/>
            <a:ext cx="2061600" cy="558800"/>
          </a:xfrm>
          <a:prstGeom prst="rect">
            <a:avLst/>
          </a:prstGeom>
          <a:noFill/>
          <a:ln>
            <a:noFill/>
          </a:ln>
        </p:spPr>
        <p:txBody>
          <a:bodyPr spcFirstLastPara="1" wrap="square" lIns="121900" tIns="121900" rIns="121900" bIns="121900" anchor="t" anchorCtr="0">
            <a:noAutofit/>
          </a:bodyPr>
          <a:lstStyle/>
          <a:p>
            <a:pPr algn="ctr" defTabSz="1219170">
              <a:buClr>
                <a:srgbClr val="000000"/>
              </a:buClr>
              <a:buSzPts val="2400"/>
            </a:pPr>
            <a:r>
              <a:rPr lang="en" sz="2400" b="1" kern="0">
                <a:solidFill>
                  <a:srgbClr val="1E384B"/>
                </a:solidFill>
                <a:latin typeface="Poppins"/>
                <a:ea typeface="Poppins"/>
                <a:cs typeface="Poppins"/>
                <a:sym typeface="Poppins"/>
              </a:rPr>
              <a:t>Report.</a:t>
            </a:r>
            <a:endParaRPr sz="2400" b="1" kern="0">
              <a:solidFill>
                <a:srgbClr val="1E384B"/>
              </a:solidFill>
              <a:latin typeface="Poppins"/>
              <a:ea typeface="Poppins"/>
              <a:cs typeface="Poppins"/>
              <a:sym typeface="Poppins"/>
            </a:endParaRPr>
          </a:p>
        </p:txBody>
      </p:sp>
      <p:sp>
        <p:nvSpPr>
          <p:cNvPr id="58" name="Google Shape;58;p11"/>
          <p:cNvSpPr txBox="1"/>
          <p:nvPr/>
        </p:nvSpPr>
        <p:spPr>
          <a:xfrm>
            <a:off x="7360601" y="5463148"/>
            <a:ext cx="1986400" cy="558800"/>
          </a:xfrm>
          <a:prstGeom prst="rect">
            <a:avLst/>
          </a:prstGeom>
          <a:noFill/>
          <a:ln>
            <a:noFill/>
          </a:ln>
        </p:spPr>
        <p:txBody>
          <a:bodyPr spcFirstLastPara="1" wrap="square" lIns="121900" tIns="121900" rIns="121900" bIns="121900" anchor="t" anchorCtr="0">
            <a:noAutofit/>
          </a:bodyPr>
          <a:lstStyle/>
          <a:p>
            <a:pPr algn="ctr" defTabSz="1219170">
              <a:buClr>
                <a:srgbClr val="000000"/>
              </a:buClr>
              <a:buSzPts val="2400"/>
            </a:pPr>
            <a:r>
              <a:rPr lang="en" sz="2400" b="1" kern="0">
                <a:solidFill>
                  <a:srgbClr val="1E384B"/>
                </a:solidFill>
                <a:latin typeface="Poppins"/>
                <a:ea typeface="Poppins"/>
                <a:cs typeface="Poppins"/>
                <a:sym typeface="Poppins"/>
              </a:rPr>
              <a:t>Recover.</a:t>
            </a:r>
            <a:endParaRPr sz="2400" b="1" kern="0">
              <a:solidFill>
                <a:srgbClr val="1E384B"/>
              </a:solidFill>
              <a:latin typeface="Poppins"/>
              <a:ea typeface="Poppins"/>
              <a:cs typeface="Poppins"/>
              <a:sym typeface="Poppins"/>
            </a:endParaRPr>
          </a:p>
        </p:txBody>
      </p:sp>
      <p:pic>
        <p:nvPicPr>
          <p:cNvPr id="59" name="Google Shape;59;p11"/>
          <p:cNvPicPr preferRelativeResize="0"/>
          <p:nvPr/>
        </p:nvPicPr>
        <p:blipFill>
          <a:blip r:embed="rId3">
            <a:alphaModFix/>
          </a:blip>
          <a:stretch>
            <a:fillRect/>
          </a:stretch>
        </p:blipFill>
        <p:spPr>
          <a:xfrm>
            <a:off x="5518713" y="4309835"/>
            <a:ext cx="1153359" cy="1153331"/>
          </a:xfrm>
          <a:prstGeom prst="rect">
            <a:avLst/>
          </a:prstGeom>
          <a:noFill/>
          <a:ln>
            <a:noFill/>
          </a:ln>
        </p:spPr>
      </p:pic>
      <p:pic>
        <p:nvPicPr>
          <p:cNvPr id="60" name="Google Shape;60;p11"/>
          <p:cNvPicPr preferRelativeResize="0"/>
          <p:nvPr/>
        </p:nvPicPr>
        <p:blipFill>
          <a:blip r:embed="rId4">
            <a:alphaModFix/>
          </a:blip>
          <a:stretch>
            <a:fillRect/>
          </a:stretch>
        </p:blipFill>
        <p:spPr>
          <a:xfrm>
            <a:off x="3260285" y="4270592"/>
            <a:ext cx="1153364" cy="1153353"/>
          </a:xfrm>
          <a:prstGeom prst="rect">
            <a:avLst/>
          </a:prstGeom>
          <a:noFill/>
          <a:ln>
            <a:noFill/>
          </a:ln>
        </p:spPr>
      </p:pic>
      <p:pic>
        <p:nvPicPr>
          <p:cNvPr id="61" name="Google Shape;61;p11"/>
          <p:cNvPicPr preferRelativeResize="0"/>
          <p:nvPr/>
        </p:nvPicPr>
        <p:blipFill>
          <a:blip r:embed="rId5">
            <a:alphaModFix/>
          </a:blip>
          <a:stretch>
            <a:fillRect/>
          </a:stretch>
        </p:blipFill>
        <p:spPr>
          <a:xfrm>
            <a:off x="7777135" y="4309824"/>
            <a:ext cx="1153331" cy="115332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12"/>
          <p:cNvSpPr txBox="1">
            <a:spLocks noGrp="1"/>
          </p:cNvSpPr>
          <p:nvPr>
            <p:ph type="title"/>
          </p:nvPr>
        </p:nvSpPr>
        <p:spPr>
          <a:xfrm>
            <a:off x="211133" y="212033"/>
            <a:ext cx="11360800" cy="763600"/>
          </a:xfrm>
          <a:prstGeom prst="rect">
            <a:avLst/>
          </a:prstGeom>
        </p:spPr>
        <p:txBody>
          <a:bodyPr spcFirstLastPara="1" wrap="square" lIns="121900" tIns="121900" rIns="121900" bIns="121900" anchor="ctr" anchorCtr="0">
            <a:noAutofit/>
          </a:bodyPr>
          <a:lstStyle/>
          <a:p>
            <a:pPr>
              <a:buSzPts val="2400"/>
            </a:pPr>
            <a:r>
              <a:rPr lang="en"/>
              <a:t>Why This Matters</a:t>
            </a:r>
            <a:endParaRPr sz="3360"/>
          </a:p>
        </p:txBody>
      </p:sp>
      <p:sp>
        <p:nvSpPr>
          <p:cNvPr id="67" name="Google Shape;67;p12"/>
          <p:cNvSpPr txBox="1"/>
          <p:nvPr/>
        </p:nvSpPr>
        <p:spPr>
          <a:xfrm>
            <a:off x="1095936" y="3990726"/>
            <a:ext cx="3256000" cy="954067"/>
          </a:xfrm>
          <a:prstGeom prst="rect">
            <a:avLst/>
          </a:prstGeom>
          <a:noFill/>
          <a:ln>
            <a:noFill/>
          </a:ln>
        </p:spPr>
        <p:txBody>
          <a:bodyPr spcFirstLastPara="1" wrap="square" lIns="121900" tIns="121900" rIns="121900" bIns="121900" anchor="t" anchorCtr="0">
            <a:spAutoFit/>
          </a:bodyPr>
          <a:lstStyle/>
          <a:p>
            <a:pPr algn="ctr" defTabSz="1219170">
              <a:lnSpc>
                <a:spcPct val="115000"/>
              </a:lnSpc>
              <a:buClr>
                <a:srgbClr val="000000"/>
              </a:buClr>
              <a:buSzPts val="2000"/>
            </a:pPr>
            <a:r>
              <a:rPr lang="en" sz="2000" b="1" kern="0">
                <a:solidFill>
                  <a:srgbClr val="1E384B"/>
                </a:solidFill>
                <a:latin typeface="Poppins"/>
                <a:ea typeface="Poppins"/>
                <a:cs typeface="Poppins"/>
                <a:sym typeface="Poppins"/>
              </a:rPr>
              <a:t>Money stolen</a:t>
            </a:r>
            <a:br>
              <a:rPr lang="en" sz="2000" b="1" kern="0">
                <a:solidFill>
                  <a:srgbClr val="1E384B"/>
                </a:solidFill>
                <a:latin typeface="Poppins"/>
                <a:ea typeface="Poppins"/>
                <a:cs typeface="Poppins"/>
                <a:sym typeface="Poppins"/>
              </a:rPr>
            </a:br>
            <a:r>
              <a:rPr lang="en" sz="2000" b="1" kern="0">
                <a:solidFill>
                  <a:srgbClr val="1E384B"/>
                </a:solidFill>
                <a:latin typeface="Poppins"/>
                <a:ea typeface="Poppins"/>
                <a:cs typeface="Poppins"/>
                <a:sym typeface="Poppins"/>
              </a:rPr>
              <a:t>is skyrocketing</a:t>
            </a:r>
            <a:endParaRPr sz="2000" b="1" kern="0">
              <a:solidFill>
                <a:srgbClr val="1E384B"/>
              </a:solidFill>
              <a:latin typeface="Poppins"/>
              <a:ea typeface="Poppins"/>
              <a:cs typeface="Poppins"/>
              <a:sym typeface="Poppins"/>
            </a:endParaRPr>
          </a:p>
        </p:txBody>
      </p:sp>
      <p:sp>
        <p:nvSpPr>
          <p:cNvPr id="68" name="Google Shape;68;p12"/>
          <p:cNvSpPr txBox="1"/>
          <p:nvPr/>
        </p:nvSpPr>
        <p:spPr>
          <a:xfrm>
            <a:off x="4907033" y="3990734"/>
            <a:ext cx="2358400" cy="954067"/>
          </a:xfrm>
          <a:prstGeom prst="rect">
            <a:avLst/>
          </a:prstGeom>
          <a:solidFill>
            <a:schemeClr val="lt1"/>
          </a:solidFill>
          <a:ln>
            <a:noFill/>
          </a:ln>
        </p:spPr>
        <p:txBody>
          <a:bodyPr spcFirstLastPara="1" wrap="square" lIns="121900" tIns="121900" rIns="121900" bIns="121900" anchor="t" anchorCtr="0">
            <a:spAutoFit/>
          </a:bodyPr>
          <a:lstStyle/>
          <a:p>
            <a:pPr algn="ctr" defTabSz="1219170">
              <a:lnSpc>
                <a:spcPct val="115000"/>
              </a:lnSpc>
              <a:buClr>
                <a:srgbClr val="000000"/>
              </a:buClr>
              <a:buSzPts val="2000"/>
            </a:pPr>
            <a:r>
              <a:rPr lang="en" sz="2000" b="1" kern="0">
                <a:solidFill>
                  <a:srgbClr val="1E384B"/>
                </a:solidFill>
                <a:latin typeface="Poppins"/>
                <a:ea typeface="Poppins"/>
                <a:cs typeface="Poppins"/>
                <a:sym typeface="Poppins"/>
              </a:rPr>
              <a:t>The impact isn’t just financial</a:t>
            </a:r>
            <a:endParaRPr sz="2000" b="1" kern="0">
              <a:solidFill>
                <a:srgbClr val="1E384B"/>
              </a:solidFill>
              <a:latin typeface="Poppins"/>
              <a:ea typeface="Poppins"/>
              <a:cs typeface="Poppins"/>
              <a:sym typeface="Poppins"/>
            </a:endParaRPr>
          </a:p>
        </p:txBody>
      </p:sp>
      <p:sp>
        <p:nvSpPr>
          <p:cNvPr id="69" name="Google Shape;69;p12"/>
          <p:cNvSpPr txBox="1"/>
          <p:nvPr/>
        </p:nvSpPr>
        <p:spPr>
          <a:xfrm>
            <a:off x="7628931" y="3990726"/>
            <a:ext cx="3639200" cy="1308010"/>
          </a:xfrm>
          <a:prstGeom prst="rect">
            <a:avLst/>
          </a:prstGeom>
          <a:noFill/>
          <a:ln>
            <a:noFill/>
          </a:ln>
        </p:spPr>
        <p:txBody>
          <a:bodyPr spcFirstLastPara="1" wrap="square" lIns="121900" tIns="121900" rIns="121900" bIns="121900" anchor="t" anchorCtr="0">
            <a:spAutoFit/>
          </a:bodyPr>
          <a:lstStyle/>
          <a:p>
            <a:pPr algn="ctr" defTabSz="1219170">
              <a:lnSpc>
                <a:spcPct val="115000"/>
              </a:lnSpc>
              <a:buClr>
                <a:srgbClr val="000000"/>
              </a:buClr>
              <a:buSzPts val="2000"/>
            </a:pPr>
            <a:r>
              <a:rPr lang="en" sz="2000" b="1" kern="0">
                <a:solidFill>
                  <a:srgbClr val="1E384B"/>
                </a:solidFill>
                <a:latin typeface="Poppins"/>
                <a:ea typeface="Poppins"/>
                <a:cs typeface="Poppins"/>
                <a:sym typeface="Poppins"/>
              </a:rPr>
              <a:t>Underserved communities are especially vulnerable</a:t>
            </a:r>
            <a:endParaRPr sz="2400" b="1" kern="0">
              <a:solidFill>
                <a:srgbClr val="1E384B"/>
              </a:solidFill>
              <a:latin typeface="Poppins"/>
              <a:ea typeface="Poppins"/>
              <a:cs typeface="Poppins"/>
              <a:sym typeface="Poppins"/>
            </a:endParaRPr>
          </a:p>
        </p:txBody>
      </p:sp>
      <p:pic>
        <p:nvPicPr>
          <p:cNvPr id="70" name="Google Shape;70;p12" title="skyrocket.png"/>
          <p:cNvPicPr preferRelativeResize="0"/>
          <p:nvPr/>
        </p:nvPicPr>
        <p:blipFill>
          <a:blip r:embed="rId3">
            <a:alphaModFix/>
          </a:blip>
          <a:stretch>
            <a:fillRect/>
          </a:stretch>
        </p:blipFill>
        <p:spPr>
          <a:xfrm>
            <a:off x="2015399" y="2564267"/>
            <a:ext cx="1417067" cy="1417067"/>
          </a:xfrm>
          <a:prstGeom prst="rect">
            <a:avLst/>
          </a:prstGeom>
          <a:noFill/>
          <a:ln>
            <a:noFill/>
          </a:ln>
        </p:spPr>
      </p:pic>
      <p:pic>
        <p:nvPicPr>
          <p:cNvPr id="71" name="Google Shape;71;p12" title="broken heart.png"/>
          <p:cNvPicPr preferRelativeResize="0"/>
          <p:nvPr/>
        </p:nvPicPr>
        <p:blipFill>
          <a:blip r:embed="rId4">
            <a:alphaModFix/>
          </a:blip>
          <a:stretch>
            <a:fillRect/>
          </a:stretch>
        </p:blipFill>
        <p:spPr>
          <a:xfrm>
            <a:off x="5377699" y="2564267"/>
            <a:ext cx="1417067" cy="1417067"/>
          </a:xfrm>
          <a:prstGeom prst="rect">
            <a:avLst/>
          </a:prstGeom>
          <a:noFill/>
          <a:ln>
            <a:noFill/>
          </a:ln>
        </p:spPr>
      </p:pic>
      <p:pic>
        <p:nvPicPr>
          <p:cNvPr id="72" name="Google Shape;72;p12" title="inequality.png"/>
          <p:cNvPicPr preferRelativeResize="0"/>
          <p:nvPr/>
        </p:nvPicPr>
        <p:blipFill>
          <a:blip r:embed="rId5">
            <a:alphaModFix/>
          </a:blip>
          <a:stretch>
            <a:fillRect/>
          </a:stretch>
        </p:blipFill>
        <p:spPr>
          <a:xfrm>
            <a:off x="8740000" y="2573667"/>
            <a:ext cx="1417067" cy="1417067"/>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p13"/>
          <p:cNvSpPr txBox="1">
            <a:spLocks noGrp="1"/>
          </p:cNvSpPr>
          <p:nvPr>
            <p:ph type="body" idx="1"/>
          </p:nvPr>
        </p:nvSpPr>
        <p:spPr>
          <a:xfrm>
            <a:off x="6241400" y="2336281"/>
            <a:ext cx="5571600" cy="3267393"/>
          </a:xfrm>
          <a:prstGeom prst="rect">
            <a:avLst/>
          </a:prstGeom>
        </p:spPr>
        <p:txBody>
          <a:bodyPr spcFirstLastPara="1" wrap="square" lIns="121900" tIns="121900" rIns="121900" bIns="121900" anchor="t" anchorCtr="0">
            <a:spAutoFit/>
          </a:bodyPr>
          <a:lstStyle/>
          <a:p>
            <a:r>
              <a:rPr lang="en"/>
              <a:t>Shame, isolation, and stigma keep people silent</a:t>
            </a:r>
            <a:endParaRPr/>
          </a:p>
          <a:p>
            <a:pPr>
              <a:spcBef>
                <a:spcPts val="2667"/>
              </a:spcBef>
            </a:pPr>
            <a:r>
              <a:rPr lang="en"/>
              <a:t>When scams end, it can feel like “grieving without a funeral”</a:t>
            </a:r>
            <a:endParaRPr/>
          </a:p>
          <a:p>
            <a:pPr>
              <a:spcBef>
                <a:spcPts val="2667"/>
              </a:spcBef>
              <a:spcAft>
                <a:spcPts val="2667"/>
              </a:spcAft>
            </a:pPr>
            <a:r>
              <a:rPr lang="en"/>
              <a:t>Recovery is about more than recovering funds</a:t>
            </a:r>
            <a:endParaRPr/>
          </a:p>
        </p:txBody>
      </p:sp>
      <p:sp>
        <p:nvSpPr>
          <p:cNvPr id="78" name="Google Shape;78;p13"/>
          <p:cNvSpPr txBox="1">
            <a:spLocks noGrp="1"/>
          </p:cNvSpPr>
          <p:nvPr>
            <p:ph type="title"/>
          </p:nvPr>
        </p:nvSpPr>
        <p:spPr>
          <a:xfrm>
            <a:off x="211133" y="212033"/>
            <a:ext cx="11360800" cy="763600"/>
          </a:xfrm>
          <a:prstGeom prst="rect">
            <a:avLst/>
          </a:prstGeom>
        </p:spPr>
        <p:txBody>
          <a:bodyPr spcFirstLastPara="1" wrap="square" lIns="121900" tIns="121900" rIns="121900" bIns="121900" anchor="ctr" anchorCtr="0">
            <a:normAutofit/>
          </a:bodyPr>
          <a:lstStyle/>
          <a:p>
            <a:r>
              <a:rPr lang="en"/>
              <a:t>Understanding the Victim Experience</a:t>
            </a:r>
            <a:endParaRPr/>
          </a:p>
        </p:txBody>
      </p:sp>
      <p:pic>
        <p:nvPicPr>
          <p:cNvPr id="79" name="Google Shape;79;p13"/>
          <p:cNvPicPr preferRelativeResize="0"/>
          <p:nvPr/>
        </p:nvPicPr>
        <p:blipFill>
          <a:blip r:embed="rId3">
            <a:alphaModFix/>
          </a:blip>
          <a:stretch>
            <a:fillRect/>
          </a:stretch>
        </p:blipFill>
        <p:spPr>
          <a:xfrm>
            <a:off x="1" y="1122401"/>
            <a:ext cx="5735599" cy="573559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4"/>
          <p:cNvSpPr txBox="1">
            <a:spLocks noGrp="1"/>
          </p:cNvSpPr>
          <p:nvPr>
            <p:ph type="title"/>
          </p:nvPr>
        </p:nvSpPr>
        <p:spPr>
          <a:xfrm>
            <a:off x="211133" y="212033"/>
            <a:ext cx="11360800" cy="763600"/>
          </a:xfrm>
          <a:prstGeom prst="rect">
            <a:avLst/>
          </a:prstGeom>
        </p:spPr>
        <p:txBody>
          <a:bodyPr spcFirstLastPara="1" wrap="square" lIns="121900" tIns="121900" rIns="121900" bIns="121900" anchor="ctr" anchorCtr="0">
            <a:normAutofit/>
          </a:bodyPr>
          <a:lstStyle/>
          <a:p>
            <a:r>
              <a:rPr lang="en"/>
              <a:t>Recognizing When A Scam is Happening</a:t>
            </a:r>
            <a:endParaRPr/>
          </a:p>
        </p:txBody>
      </p:sp>
      <p:sp>
        <p:nvSpPr>
          <p:cNvPr id="85" name="Google Shape;85;p14"/>
          <p:cNvSpPr txBox="1"/>
          <p:nvPr/>
        </p:nvSpPr>
        <p:spPr>
          <a:xfrm>
            <a:off x="566600" y="2065033"/>
            <a:ext cx="5116400" cy="3084137"/>
          </a:xfrm>
          <a:prstGeom prst="rect">
            <a:avLst/>
          </a:prstGeom>
          <a:noFill/>
          <a:ln>
            <a:noFill/>
          </a:ln>
        </p:spPr>
        <p:txBody>
          <a:bodyPr spcFirstLastPara="1" wrap="square" lIns="121900" tIns="121900" rIns="121900" bIns="121900" anchor="t" anchorCtr="0">
            <a:spAutoFit/>
          </a:bodyPr>
          <a:lstStyle/>
          <a:p>
            <a:pPr defTabSz="1219170">
              <a:lnSpc>
                <a:spcPct val="115000"/>
              </a:lnSpc>
              <a:buClr>
                <a:srgbClr val="000000"/>
              </a:buClr>
            </a:pPr>
            <a:r>
              <a:rPr lang="en" sz="2400" b="1" kern="0">
                <a:solidFill>
                  <a:srgbClr val="1E384B"/>
                </a:solidFill>
                <a:latin typeface="Poppins"/>
                <a:ea typeface="Poppins"/>
                <a:cs typeface="Poppins"/>
                <a:sym typeface="Poppins"/>
              </a:rPr>
              <a:t>Signs that someone is being affected by a scam:</a:t>
            </a:r>
            <a:endParaRPr sz="2400" b="1" kern="0">
              <a:solidFill>
                <a:srgbClr val="1E384B"/>
              </a:solidFill>
              <a:latin typeface="Poppins"/>
              <a:ea typeface="Poppins"/>
              <a:cs typeface="Poppins"/>
              <a:sym typeface="Poppins"/>
            </a:endParaRPr>
          </a:p>
          <a:p>
            <a:pPr marL="609585" indent="-423323" defTabSz="1219170">
              <a:lnSpc>
                <a:spcPct val="115000"/>
              </a:lnSpc>
              <a:spcBef>
                <a:spcPts val="1333"/>
              </a:spcBef>
              <a:buClr>
                <a:srgbClr val="82C341"/>
              </a:buClr>
              <a:buSzPts val="1400"/>
              <a:buFont typeface="Poppins"/>
              <a:buChar char="●"/>
            </a:pPr>
            <a:r>
              <a:rPr lang="en" sz="1867" kern="0">
                <a:solidFill>
                  <a:srgbClr val="1E384B"/>
                </a:solidFill>
                <a:latin typeface="Poppins"/>
                <a:ea typeface="Poppins"/>
                <a:cs typeface="Poppins"/>
                <a:sym typeface="Poppins"/>
              </a:rPr>
              <a:t>Behavioral changes (moody, isolated, stressed)</a:t>
            </a:r>
            <a:endParaRPr sz="1867" kern="0">
              <a:solidFill>
                <a:srgbClr val="1E384B"/>
              </a:solidFill>
              <a:latin typeface="Poppins"/>
              <a:ea typeface="Poppins"/>
              <a:cs typeface="Poppins"/>
              <a:sym typeface="Poppins"/>
            </a:endParaRPr>
          </a:p>
          <a:p>
            <a:pPr marL="609585" indent="-423323" defTabSz="1219170">
              <a:lnSpc>
                <a:spcPct val="115000"/>
              </a:lnSpc>
              <a:spcBef>
                <a:spcPts val="1333"/>
              </a:spcBef>
              <a:buClr>
                <a:srgbClr val="82C341"/>
              </a:buClr>
              <a:buSzPts val="1400"/>
              <a:buFont typeface="Poppins"/>
              <a:buChar char="●"/>
            </a:pPr>
            <a:r>
              <a:rPr lang="en" sz="1867" kern="0">
                <a:solidFill>
                  <a:srgbClr val="1E384B"/>
                </a:solidFill>
                <a:latin typeface="Poppins"/>
                <a:ea typeface="Poppins"/>
                <a:cs typeface="Poppins"/>
                <a:sym typeface="Poppins"/>
              </a:rPr>
              <a:t>Financial changes or strain </a:t>
            </a:r>
            <a:endParaRPr sz="1867" kern="0">
              <a:solidFill>
                <a:srgbClr val="1E384B"/>
              </a:solidFill>
              <a:latin typeface="Poppins"/>
              <a:ea typeface="Poppins"/>
              <a:cs typeface="Poppins"/>
              <a:sym typeface="Poppins"/>
            </a:endParaRPr>
          </a:p>
          <a:p>
            <a:pPr marL="609585" indent="-423323" defTabSz="1219170">
              <a:lnSpc>
                <a:spcPct val="115000"/>
              </a:lnSpc>
              <a:spcBef>
                <a:spcPts val="1333"/>
              </a:spcBef>
              <a:spcAft>
                <a:spcPts val="1333"/>
              </a:spcAft>
              <a:buClr>
                <a:srgbClr val="82C341"/>
              </a:buClr>
              <a:buSzPts val="1400"/>
              <a:buFont typeface="Poppins"/>
              <a:buChar char="●"/>
            </a:pPr>
            <a:r>
              <a:rPr lang="en" sz="1867" kern="0">
                <a:solidFill>
                  <a:srgbClr val="1E384B"/>
                </a:solidFill>
                <a:latin typeface="Poppins"/>
                <a:ea typeface="Poppins"/>
                <a:cs typeface="Poppins"/>
                <a:sym typeface="Poppins"/>
              </a:rPr>
              <a:t>No in-person meetings</a:t>
            </a:r>
            <a:endParaRPr sz="1867" kern="0">
              <a:solidFill>
                <a:srgbClr val="1E384B"/>
              </a:solidFill>
              <a:latin typeface="Poppins"/>
              <a:ea typeface="Poppins"/>
              <a:cs typeface="Poppins"/>
              <a:sym typeface="Poppins"/>
            </a:endParaRPr>
          </a:p>
        </p:txBody>
      </p:sp>
      <p:sp>
        <p:nvSpPr>
          <p:cNvPr id="86" name="Google Shape;86;p14"/>
          <p:cNvSpPr txBox="1"/>
          <p:nvPr/>
        </p:nvSpPr>
        <p:spPr>
          <a:xfrm>
            <a:off x="2427133" y="6080600"/>
            <a:ext cx="9845200" cy="533504"/>
          </a:xfrm>
          <a:prstGeom prst="rect">
            <a:avLst/>
          </a:prstGeom>
          <a:noFill/>
          <a:ln>
            <a:noFill/>
          </a:ln>
        </p:spPr>
        <p:txBody>
          <a:bodyPr spcFirstLastPara="1" wrap="square" lIns="121900" tIns="121900" rIns="121900" bIns="121900" anchor="t" anchorCtr="0">
            <a:spAutoFit/>
          </a:bodyPr>
          <a:lstStyle/>
          <a:p>
            <a:pPr defTabSz="1219170">
              <a:buClr>
                <a:srgbClr val="000000"/>
              </a:buClr>
            </a:pPr>
            <a:endParaRPr sz="1867" kern="0">
              <a:solidFill>
                <a:srgbClr val="1E384B"/>
              </a:solidFill>
              <a:latin typeface="Poppins"/>
              <a:ea typeface="Poppins"/>
              <a:cs typeface="Poppins"/>
              <a:sym typeface="Poppins"/>
            </a:endParaRPr>
          </a:p>
        </p:txBody>
      </p:sp>
      <p:pic>
        <p:nvPicPr>
          <p:cNvPr id="87" name="Google Shape;87;p14" title="iStock-2198614341.jpg"/>
          <p:cNvPicPr preferRelativeResize="0"/>
          <p:nvPr/>
        </p:nvPicPr>
        <p:blipFill rotWithShape="1">
          <a:blip r:embed="rId3">
            <a:alphaModFix/>
          </a:blip>
          <a:srcRect l="16479" r="12913"/>
          <a:stretch/>
        </p:blipFill>
        <p:spPr>
          <a:xfrm>
            <a:off x="6102133" y="1117634"/>
            <a:ext cx="6089864" cy="574036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15"/>
          <p:cNvSpPr txBox="1">
            <a:spLocks noGrp="1"/>
          </p:cNvSpPr>
          <p:nvPr>
            <p:ph type="title"/>
          </p:nvPr>
        </p:nvSpPr>
        <p:spPr>
          <a:xfrm>
            <a:off x="211133" y="212033"/>
            <a:ext cx="11360800" cy="763600"/>
          </a:xfrm>
          <a:prstGeom prst="rect">
            <a:avLst/>
          </a:prstGeom>
        </p:spPr>
        <p:txBody>
          <a:bodyPr spcFirstLastPara="1" wrap="square" lIns="121900" tIns="121900" rIns="121900" bIns="121900" anchor="ctr" anchorCtr="0">
            <a:normAutofit/>
          </a:bodyPr>
          <a:lstStyle/>
          <a:p>
            <a:r>
              <a:rPr lang="en"/>
              <a:t>How to Talk with Someone Affected</a:t>
            </a:r>
            <a:endParaRPr/>
          </a:p>
        </p:txBody>
      </p:sp>
      <p:sp>
        <p:nvSpPr>
          <p:cNvPr id="93" name="Google Shape;93;p15"/>
          <p:cNvSpPr/>
          <p:nvPr/>
        </p:nvSpPr>
        <p:spPr>
          <a:xfrm>
            <a:off x="2101300" y="1935663"/>
            <a:ext cx="8194400" cy="654800"/>
          </a:xfrm>
          <a:prstGeom prst="rect">
            <a:avLst/>
          </a:prstGeom>
          <a:solidFill>
            <a:srgbClr val="F7F8F9"/>
          </a:solidFill>
          <a:ln>
            <a:noFill/>
          </a:ln>
        </p:spPr>
        <p:txBody>
          <a:bodyPr spcFirstLastPara="1" wrap="square" lIns="121900" tIns="121900" rIns="121900" bIns="121900" anchor="ctr" anchorCtr="0">
            <a:noAutofit/>
          </a:bodyPr>
          <a:lstStyle/>
          <a:p>
            <a:pPr indent="609585" defTabSz="1219170">
              <a:buClr>
                <a:srgbClr val="000000"/>
              </a:buClr>
            </a:pPr>
            <a:r>
              <a:rPr lang="en" sz="1867" kern="0">
                <a:solidFill>
                  <a:srgbClr val="1E384B"/>
                </a:solidFill>
                <a:latin typeface="Poppins"/>
                <a:ea typeface="Poppins"/>
                <a:cs typeface="Poppins"/>
                <a:sym typeface="Poppins"/>
              </a:rPr>
              <a:t>Use trauma-informed, empathetic language</a:t>
            </a:r>
            <a:endParaRPr sz="1867" kern="0">
              <a:solidFill>
                <a:srgbClr val="1E384B"/>
              </a:solidFill>
              <a:latin typeface="Poppins"/>
              <a:ea typeface="Poppins"/>
              <a:cs typeface="Poppins"/>
              <a:sym typeface="Poppins"/>
            </a:endParaRPr>
          </a:p>
        </p:txBody>
      </p:sp>
      <p:sp>
        <p:nvSpPr>
          <p:cNvPr id="94" name="Google Shape;94;p15"/>
          <p:cNvSpPr/>
          <p:nvPr/>
        </p:nvSpPr>
        <p:spPr>
          <a:xfrm>
            <a:off x="1896300" y="1935664"/>
            <a:ext cx="654800" cy="654800"/>
          </a:xfrm>
          <a:prstGeom prst="rect">
            <a:avLst/>
          </a:prstGeom>
          <a:solidFill>
            <a:srgbClr val="82C34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5" name="Google Shape;95;p15"/>
          <p:cNvSpPr txBox="1"/>
          <p:nvPr/>
        </p:nvSpPr>
        <p:spPr>
          <a:xfrm>
            <a:off x="2030699" y="1998951"/>
            <a:ext cx="386000" cy="533504"/>
          </a:xfrm>
          <a:prstGeom prst="rect">
            <a:avLst/>
          </a:prstGeom>
          <a:noFill/>
          <a:ln>
            <a:noFill/>
          </a:ln>
        </p:spPr>
        <p:txBody>
          <a:bodyPr spcFirstLastPara="1" wrap="square" lIns="121900" tIns="121900" rIns="121900" bIns="121900" anchor="t" anchorCtr="0">
            <a:spAutoFit/>
          </a:bodyPr>
          <a:lstStyle/>
          <a:p>
            <a:pPr algn="ctr" defTabSz="1219170">
              <a:buClr>
                <a:srgbClr val="000000"/>
              </a:buClr>
            </a:pPr>
            <a:r>
              <a:rPr lang="en" sz="1867" kern="0">
                <a:solidFill>
                  <a:srgbClr val="1E384B"/>
                </a:solidFill>
                <a:latin typeface="Poppins ExtraBold"/>
                <a:ea typeface="Poppins ExtraBold"/>
                <a:cs typeface="Poppins ExtraBold"/>
                <a:sym typeface="Poppins ExtraBold"/>
              </a:rPr>
              <a:t>1</a:t>
            </a:r>
            <a:endParaRPr sz="1867" kern="0">
              <a:solidFill>
                <a:srgbClr val="1E384B"/>
              </a:solidFill>
              <a:latin typeface="Poppins ExtraBold"/>
              <a:ea typeface="Poppins ExtraBold"/>
              <a:cs typeface="Poppins ExtraBold"/>
              <a:sym typeface="Poppins ExtraBold"/>
            </a:endParaRPr>
          </a:p>
        </p:txBody>
      </p:sp>
      <p:sp>
        <p:nvSpPr>
          <p:cNvPr id="96" name="Google Shape;96;p15"/>
          <p:cNvSpPr/>
          <p:nvPr/>
        </p:nvSpPr>
        <p:spPr>
          <a:xfrm>
            <a:off x="2101300" y="2734063"/>
            <a:ext cx="8194400" cy="654800"/>
          </a:xfrm>
          <a:prstGeom prst="rect">
            <a:avLst/>
          </a:prstGeom>
          <a:solidFill>
            <a:srgbClr val="F7F8F9"/>
          </a:solidFill>
          <a:ln>
            <a:noFill/>
          </a:ln>
        </p:spPr>
        <p:txBody>
          <a:bodyPr spcFirstLastPara="1" wrap="square" lIns="121900" tIns="121900" rIns="121900" bIns="121900" anchor="ctr" anchorCtr="0">
            <a:noAutofit/>
          </a:bodyPr>
          <a:lstStyle/>
          <a:p>
            <a:pPr marL="609585" indent="-423323" defTabSz="1219170">
              <a:lnSpc>
                <a:spcPct val="115000"/>
              </a:lnSpc>
              <a:buClr>
                <a:srgbClr val="82C341"/>
              </a:buClr>
              <a:buSzPts val="1400"/>
              <a:buFont typeface="Poppins"/>
              <a:buChar char="●"/>
            </a:pPr>
            <a:r>
              <a:rPr lang="en" sz="1867" kern="0">
                <a:solidFill>
                  <a:srgbClr val="1E384B"/>
                </a:solidFill>
                <a:latin typeface="Poppins"/>
                <a:ea typeface="Poppins"/>
                <a:cs typeface="Poppins"/>
                <a:sym typeface="Poppins"/>
              </a:rPr>
              <a:t>Listen more than you talk</a:t>
            </a:r>
            <a:endParaRPr sz="1867" kern="0">
              <a:solidFill>
                <a:srgbClr val="1E384B"/>
              </a:solidFill>
              <a:latin typeface="Poppins"/>
              <a:ea typeface="Poppins"/>
              <a:cs typeface="Poppins"/>
              <a:sym typeface="Poppins"/>
            </a:endParaRPr>
          </a:p>
        </p:txBody>
      </p:sp>
      <p:sp>
        <p:nvSpPr>
          <p:cNvPr id="97" name="Google Shape;97;p15"/>
          <p:cNvSpPr/>
          <p:nvPr/>
        </p:nvSpPr>
        <p:spPr>
          <a:xfrm>
            <a:off x="1896300" y="2734064"/>
            <a:ext cx="654800" cy="654800"/>
          </a:xfrm>
          <a:prstGeom prst="rect">
            <a:avLst/>
          </a:prstGeom>
          <a:solidFill>
            <a:srgbClr val="82C34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8" name="Google Shape;98;p15"/>
          <p:cNvSpPr txBox="1"/>
          <p:nvPr/>
        </p:nvSpPr>
        <p:spPr>
          <a:xfrm>
            <a:off x="2030699" y="2804468"/>
            <a:ext cx="386000" cy="533504"/>
          </a:xfrm>
          <a:prstGeom prst="rect">
            <a:avLst/>
          </a:prstGeom>
          <a:noFill/>
          <a:ln>
            <a:noFill/>
          </a:ln>
        </p:spPr>
        <p:txBody>
          <a:bodyPr spcFirstLastPara="1" wrap="square" lIns="121900" tIns="121900" rIns="121900" bIns="121900" anchor="t" anchorCtr="0">
            <a:spAutoFit/>
          </a:bodyPr>
          <a:lstStyle/>
          <a:p>
            <a:pPr algn="ctr" defTabSz="1219170">
              <a:buClr>
                <a:srgbClr val="000000"/>
              </a:buClr>
            </a:pPr>
            <a:r>
              <a:rPr lang="en" sz="1867" kern="0">
                <a:solidFill>
                  <a:srgbClr val="1E384B"/>
                </a:solidFill>
                <a:latin typeface="Poppins ExtraBold"/>
                <a:ea typeface="Poppins ExtraBold"/>
                <a:cs typeface="Poppins ExtraBold"/>
                <a:sym typeface="Poppins ExtraBold"/>
              </a:rPr>
              <a:t>2</a:t>
            </a:r>
            <a:endParaRPr sz="1867" kern="0">
              <a:solidFill>
                <a:srgbClr val="1E384B"/>
              </a:solidFill>
              <a:latin typeface="Poppins ExtraBold"/>
              <a:ea typeface="Poppins ExtraBold"/>
              <a:cs typeface="Poppins ExtraBold"/>
              <a:sym typeface="Poppins ExtraBold"/>
            </a:endParaRPr>
          </a:p>
        </p:txBody>
      </p:sp>
      <p:sp>
        <p:nvSpPr>
          <p:cNvPr id="99" name="Google Shape;99;p15"/>
          <p:cNvSpPr/>
          <p:nvPr/>
        </p:nvSpPr>
        <p:spPr>
          <a:xfrm>
            <a:off x="2101300" y="3532463"/>
            <a:ext cx="8194400" cy="654800"/>
          </a:xfrm>
          <a:prstGeom prst="rect">
            <a:avLst/>
          </a:prstGeom>
          <a:solidFill>
            <a:srgbClr val="F7F8F9"/>
          </a:solidFill>
          <a:ln>
            <a:noFill/>
          </a:ln>
        </p:spPr>
        <p:txBody>
          <a:bodyPr spcFirstLastPara="1" wrap="square" lIns="121900" tIns="121900" rIns="121900" bIns="121900" anchor="ctr" anchorCtr="0">
            <a:noAutofit/>
          </a:bodyPr>
          <a:lstStyle/>
          <a:p>
            <a:pPr marL="609585" indent="-423323" defTabSz="1219170">
              <a:lnSpc>
                <a:spcPct val="115000"/>
              </a:lnSpc>
              <a:buClr>
                <a:srgbClr val="82C341"/>
              </a:buClr>
              <a:buSzPts val="1400"/>
              <a:buFont typeface="Poppins"/>
              <a:buChar char="●"/>
            </a:pPr>
            <a:r>
              <a:rPr lang="en" sz="1867" kern="0">
                <a:solidFill>
                  <a:srgbClr val="1E384B"/>
                </a:solidFill>
                <a:latin typeface="Poppins"/>
                <a:ea typeface="Poppins"/>
                <a:cs typeface="Poppins"/>
                <a:sym typeface="Poppins"/>
              </a:rPr>
              <a:t>Meet them where they are</a:t>
            </a:r>
            <a:endParaRPr sz="1867" kern="0">
              <a:solidFill>
                <a:srgbClr val="1E384B"/>
              </a:solidFill>
              <a:latin typeface="Poppins"/>
              <a:ea typeface="Poppins"/>
              <a:cs typeface="Poppins"/>
              <a:sym typeface="Poppins"/>
            </a:endParaRPr>
          </a:p>
        </p:txBody>
      </p:sp>
      <p:sp>
        <p:nvSpPr>
          <p:cNvPr id="100" name="Google Shape;100;p15"/>
          <p:cNvSpPr/>
          <p:nvPr/>
        </p:nvSpPr>
        <p:spPr>
          <a:xfrm>
            <a:off x="1896300" y="3532464"/>
            <a:ext cx="654800" cy="654800"/>
          </a:xfrm>
          <a:prstGeom prst="rect">
            <a:avLst/>
          </a:prstGeom>
          <a:solidFill>
            <a:srgbClr val="82C34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1" name="Google Shape;101;p15"/>
          <p:cNvSpPr txBox="1"/>
          <p:nvPr/>
        </p:nvSpPr>
        <p:spPr>
          <a:xfrm>
            <a:off x="2030699" y="3602835"/>
            <a:ext cx="386000" cy="533504"/>
          </a:xfrm>
          <a:prstGeom prst="rect">
            <a:avLst/>
          </a:prstGeom>
          <a:noFill/>
          <a:ln>
            <a:noFill/>
          </a:ln>
        </p:spPr>
        <p:txBody>
          <a:bodyPr spcFirstLastPara="1" wrap="square" lIns="121900" tIns="121900" rIns="121900" bIns="121900" anchor="t" anchorCtr="0">
            <a:spAutoFit/>
          </a:bodyPr>
          <a:lstStyle/>
          <a:p>
            <a:pPr algn="ctr" defTabSz="1219170">
              <a:buClr>
                <a:srgbClr val="000000"/>
              </a:buClr>
            </a:pPr>
            <a:r>
              <a:rPr lang="en" sz="1867" kern="0">
                <a:solidFill>
                  <a:srgbClr val="1E384B"/>
                </a:solidFill>
                <a:latin typeface="Poppins ExtraBold"/>
                <a:ea typeface="Poppins ExtraBold"/>
                <a:cs typeface="Poppins ExtraBold"/>
                <a:sym typeface="Poppins ExtraBold"/>
              </a:rPr>
              <a:t>3</a:t>
            </a:r>
            <a:endParaRPr sz="1867" kern="0">
              <a:solidFill>
                <a:srgbClr val="1E384B"/>
              </a:solidFill>
              <a:latin typeface="Poppins ExtraBold"/>
              <a:ea typeface="Poppins ExtraBold"/>
              <a:cs typeface="Poppins ExtraBold"/>
              <a:sym typeface="Poppins ExtraBold"/>
            </a:endParaRPr>
          </a:p>
        </p:txBody>
      </p:sp>
      <p:sp>
        <p:nvSpPr>
          <p:cNvPr id="102" name="Google Shape;102;p15"/>
          <p:cNvSpPr/>
          <p:nvPr/>
        </p:nvSpPr>
        <p:spPr>
          <a:xfrm>
            <a:off x="2101300" y="4350463"/>
            <a:ext cx="8194400" cy="654800"/>
          </a:xfrm>
          <a:prstGeom prst="rect">
            <a:avLst/>
          </a:prstGeom>
          <a:solidFill>
            <a:srgbClr val="F7F8F9"/>
          </a:solidFill>
          <a:ln>
            <a:noFill/>
          </a:ln>
        </p:spPr>
        <p:txBody>
          <a:bodyPr spcFirstLastPara="1" wrap="square" lIns="121900" tIns="121900" rIns="121900" bIns="121900" anchor="ctr" anchorCtr="0">
            <a:noAutofit/>
          </a:bodyPr>
          <a:lstStyle/>
          <a:p>
            <a:pPr marL="609585" indent="-397923" defTabSz="1219170">
              <a:lnSpc>
                <a:spcPct val="115000"/>
              </a:lnSpc>
              <a:spcBef>
                <a:spcPts val="1600"/>
              </a:spcBef>
              <a:buClr>
                <a:srgbClr val="000000"/>
              </a:buClr>
              <a:buSzPts val="1100"/>
              <a:buFont typeface="Arial"/>
              <a:buChar char="●"/>
            </a:pPr>
            <a:r>
              <a:rPr lang="en" sz="1867" kern="0">
                <a:solidFill>
                  <a:srgbClr val="1E384B"/>
                </a:solidFill>
                <a:latin typeface="Poppins"/>
                <a:ea typeface="Poppins"/>
                <a:cs typeface="Poppins"/>
                <a:sym typeface="Poppins"/>
              </a:rPr>
              <a:t>Avoid language like “How could you fall for that?”</a:t>
            </a:r>
            <a:endParaRPr sz="1867" kern="0">
              <a:solidFill>
                <a:srgbClr val="1E384B"/>
              </a:solidFill>
              <a:latin typeface="Poppins"/>
              <a:ea typeface="Poppins"/>
              <a:cs typeface="Poppins"/>
              <a:sym typeface="Poppins"/>
            </a:endParaRPr>
          </a:p>
        </p:txBody>
      </p:sp>
      <p:sp>
        <p:nvSpPr>
          <p:cNvPr id="103" name="Google Shape;103;p15"/>
          <p:cNvSpPr/>
          <p:nvPr/>
        </p:nvSpPr>
        <p:spPr>
          <a:xfrm>
            <a:off x="1896300" y="4350464"/>
            <a:ext cx="654800" cy="654800"/>
          </a:xfrm>
          <a:prstGeom prst="rect">
            <a:avLst/>
          </a:prstGeom>
          <a:solidFill>
            <a:srgbClr val="82C34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4" name="Google Shape;104;p15"/>
          <p:cNvSpPr txBox="1"/>
          <p:nvPr/>
        </p:nvSpPr>
        <p:spPr>
          <a:xfrm>
            <a:off x="2030699" y="4411068"/>
            <a:ext cx="386000" cy="533504"/>
          </a:xfrm>
          <a:prstGeom prst="rect">
            <a:avLst/>
          </a:prstGeom>
          <a:noFill/>
          <a:ln>
            <a:noFill/>
          </a:ln>
        </p:spPr>
        <p:txBody>
          <a:bodyPr spcFirstLastPara="1" wrap="square" lIns="121900" tIns="121900" rIns="121900" bIns="121900" anchor="t" anchorCtr="0">
            <a:spAutoFit/>
          </a:bodyPr>
          <a:lstStyle/>
          <a:p>
            <a:pPr algn="ctr" defTabSz="1219170">
              <a:buClr>
                <a:srgbClr val="000000"/>
              </a:buClr>
            </a:pPr>
            <a:r>
              <a:rPr lang="en" sz="1867" kern="0">
                <a:solidFill>
                  <a:srgbClr val="1E384B"/>
                </a:solidFill>
                <a:latin typeface="Poppins ExtraBold"/>
                <a:ea typeface="Poppins ExtraBold"/>
                <a:cs typeface="Poppins ExtraBold"/>
                <a:sym typeface="Poppins ExtraBold"/>
              </a:rPr>
              <a:t>4</a:t>
            </a:r>
            <a:endParaRPr sz="1867" kern="0">
              <a:solidFill>
                <a:srgbClr val="1E384B"/>
              </a:solidFill>
              <a:latin typeface="Poppins ExtraBold"/>
              <a:ea typeface="Poppins ExtraBold"/>
              <a:cs typeface="Poppins ExtraBold"/>
              <a:sym typeface="Poppins ExtraBold"/>
            </a:endParaRPr>
          </a:p>
        </p:txBody>
      </p:sp>
      <p:sp>
        <p:nvSpPr>
          <p:cNvPr id="105" name="Google Shape;105;p15"/>
          <p:cNvSpPr/>
          <p:nvPr/>
        </p:nvSpPr>
        <p:spPr>
          <a:xfrm>
            <a:off x="2101315" y="5219307"/>
            <a:ext cx="8194400" cy="654800"/>
          </a:xfrm>
          <a:prstGeom prst="rect">
            <a:avLst/>
          </a:prstGeom>
          <a:solidFill>
            <a:srgbClr val="F7F8F9"/>
          </a:solidFill>
          <a:ln>
            <a:noFill/>
          </a:ln>
        </p:spPr>
        <p:txBody>
          <a:bodyPr spcFirstLastPara="1" wrap="square" lIns="121900" tIns="121900" rIns="121900" bIns="121900" anchor="ctr" anchorCtr="0">
            <a:noAutofit/>
          </a:bodyPr>
          <a:lstStyle/>
          <a:p>
            <a:pPr marL="609585" indent="-397923" defTabSz="1219170">
              <a:lnSpc>
                <a:spcPct val="115000"/>
              </a:lnSpc>
              <a:spcBef>
                <a:spcPts val="1600"/>
              </a:spcBef>
              <a:buClr>
                <a:srgbClr val="000000"/>
              </a:buClr>
              <a:buSzPts val="1100"/>
              <a:buFont typeface="Arial"/>
              <a:buChar char="●"/>
            </a:pPr>
            <a:r>
              <a:rPr lang="en" sz="1867" kern="0">
                <a:solidFill>
                  <a:srgbClr val="1E384B"/>
                </a:solidFill>
                <a:latin typeface="Poppins"/>
                <a:ea typeface="Poppins"/>
                <a:cs typeface="Poppins"/>
                <a:sym typeface="Poppins"/>
              </a:rPr>
              <a:t>Validate: “You’re not alone. This happens to many people.”</a:t>
            </a:r>
            <a:endParaRPr sz="1867" kern="0">
              <a:solidFill>
                <a:srgbClr val="1E384B"/>
              </a:solidFill>
              <a:latin typeface="Poppins"/>
              <a:ea typeface="Poppins"/>
              <a:cs typeface="Poppins"/>
              <a:sym typeface="Poppins"/>
            </a:endParaRPr>
          </a:p>
        </p:txBody>
      </p:sp>
      <p:sp>
        <p:nvSpPr>
          <p:cNvPr id="106" name="Google Shape;106;p15"/>
          <p:cNvSpPr/>
          <p:nvPr/>
        </p:nvSpPr>
        <p:spPr>
          <a:xfrm>
            <a:off x="1899267" y="5223195"/>
            <a:ext cx="654800" cy="654800"/>
          </a:xfrm>
          <a:prstGeom prst="rect">
            <a:avLst/>
          </a:prstGeom>
          <a:solidFill>
            <a:srgbClr val="82C34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7" name="Google Shape;107;p15"/>
          <p:cNvSpPr txBox="1"/>
          <p:nvPr/>
        </p:nvSpPr>
        <p:spPr>
          <a:xfrm>
            <a:off x="2033665" y="5283799"/>
            <a:ext cx="386000" cy="533504"/>
          </a:xfrm>
          <a:prstGeom prst="rect">
            <a:avLst/>
          </a:prstGeom>
          <a:noFill/>
          <a:ln>
            <a:noFill/>
          </a:ln>
        </p:spPr>
        <p:txBody>
          <a:bodyPr spcFirstLastPara="1" wrap="square" lIns="121900" tIns="121900" rIns="121900" bIns="121900" anchor="t" anchorCtr="0">
            <a:spAutoFit/>
          </a:bodyPr>
          <a:lstStyle/>
          <a:p>
            <a:pPr algn="ctr" defTabSz="1219170">
              <a:buClr>
                <a:srgbClr val="000000"/>
              </a:buClr>
            </a:pPr>
            <a:r>
              <a:rPr lang="en" sz="1867" kern="0">
                <a:solidFill>
                  <a:srgbClr val="1E384B"/>
                </a:solidFill>
                <a:latin typeface="Poppins ExtraBold"/>
                <a:ea typeface="Poppins ExtraBold"/>
                <a:cs typeface="Poppins ExtraBold"/>
                <a:sym typeface="Poppins ExtraBold"/>
              </a:rPr>
              <a:t>5</a:t>
            </a:r>
            <a:endParaRPr sz="1867" kern="0">
              <a:solidFill>
                <a:srgbClr val="1E384B"/>
              </a:solidFill>
              <a:latin typeface="Poppins ExtraBold"/>
              <a:ea typeface="Poppins ExtraBold"/>
              <a:cs typeface="Poppins ExtraBold"/>
              <a:sym typeface="Poppins ExtraBol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p16"/>
          <p:cNvSpPr/>
          <p:nvPr/>
        </p:nvSpPr>
        <p:spPr>
          <a:xfrm>
            <a:off x="3133333" y="3409000"/>
            <a:ext cx="5925200" cy="791600"/>
          </a:xfrm>
          <a:prstGeom prst="rect">
            <a:avLst/>
          </a:prstGeom>
          <a:noFill/>
          <a:ln>
            <a:noFill/>
          </a:ln>
        </p:spPr>
        <p:txBody>
          <a:bodyPr spcFirstLastPara="1" wrap="square" lIns="121900" tIns="121900" rIns="121900" bIns="121900" anchor="ctr" anchorCtr="0">
            <a:noAutofit/>
          </a:bodyPr>
          <a:lstStyle/>
          <a:p>
            <a:pPr algn="ctr" defTabSz="1219170">
              <a:buClr>
                <a:srgbClr val="000000"/>
              </a:buClr>
            </a:pPr>
            <a:r>
              <a:rPr lang="en" sz="2400" b="1" kern="0">
                <a:solidFill>
                  <a:srgbClr val="82C341"/>
                </a:solidFill>
                <a:latin typeface="Poppins"/>
                <a:ea typeface="Poppins"/>
                <a:cs typeface="Poppins"/>
                <a:sym typeface="Poppins"/>
              </a:rPr>
              <a:t>Report all cybercrime and scams to:</a:t>
            </a:r>
            <a:endParaRPr sz="2400" kern="0">
              <a:solidFill>
                <a:srgbClr val="82C341"/>
              </a:solidFill>
              <a:latin typeface="Poppins"/>
              <a:ea typeface="Poppins"/>
              <a:cs typeface="Poppins"/>
              <a:sym typeface="Poppins"/>
            </a:endParaRPr>
          </a:p>
        </p:txBody>
      </p:sp>
      <p:sp>
        <p:nvSpPr>
          <p:cNvPr id="113" name="Google Shape;113;p16"/>
          <p:cNvSpPr/>
          <p:nvPr/>
        </p:nvSpPr>
        <p:spPr>
          <a:xfrm>
            <a:off x="489033" y="1745117"/>
            <a:ext cx="3469600" cy="791600"/>
          </a:xfrm>
          <a:prstGeom prst="rect">
            <a:avLst/>
          </a:prstGeom>
          <a:noFill/>
          <a:ln>
            <a:noFill/>
          </a:ln>
        </p:spPr>
        <p:txBody>
          <a:bodyPr spcFirstLastPara="1" wrap="square" lIns="121900" tIns="121900" rIns="121900" bIns="121900" anchor="ctr" anchorCtr="0">
            <a:noAutofit/>
          </a:bodyPr>
          <a:lstStyle/>
          <a:p>
            <a:pPr algn="ctr" defTabSz="1219170">
              <a:buClr>
                <a:srgbClr val="000000"/>
              </a:buClr>
            </a:pPr>
            <a:r>
              <a:rPr lang="en" sz="1867" kern="0">
                <a:solidFill>
                  <a:srgbClr val="1E384B"/>
                </a:solidFill>
                <a:latin typeface="Poppins"/>
                <a:ea typeface="Poppins"/>
                <a:cs typeface="Poppins"/>
                <a:sym typeface="Poppins"/>
              </a:rPr>
              <a:t>Counseling and Peer Support </a:t>
            </a:r>
            <a:endParaRPr sz="1867" kern="0">
              <a:solidFill>
                <a:srgbClr val="1E384B"/>
              </a:solidFill>
              <a:latin typeface="Poppins"/>
              <a:ea typeface="Poppins"/>
              <a:cs typeface="Poppins"/>
              <a:sym typeface="Poppins"/>
            </a:endParaRPr>
          </a:p>
        </p:txBody>
      </p:sp>
      <p:sp>
        <p:nvSpPr>
          <p:cNvPr id="114" name="Google Shape;114;p16"/>
          <p:cNvSpPr/>
          <p:nvPr/>
        </p:nvSpPr>
        <p:spPr>
          <a:xfrm>
            <a:off x="4115267" y="1745133"/>
            <a:ext cx="3961600" cy="791600"/>
          </a:xfrm>
          <a:prstGeom prst="rect">
            <a:avLst/>
          </a:prstGeom>
          <a:noFill/>
          <a:ln>
            <a:noFill/>
          </a:ln>
        </p:spPr>
        <p:txBody>
          <a:bodyPr spcFirstLastPara="1" wrap="square" lIns="121900" tIns="121900" rIns="121900" bIns="121900" anchor="ctr" anchorCtr="0">
            <a:noAutofit/>
          </a:bodyPr>
          <a:lstStyle/>
          <a:p>
            <a:pPr algn="ctr" defTabSz="1219170">
              <a:buClr>
                <a:srgbClr val="000000"/>
              </a:buClr>
            </a:pPr>
            <a:r>
              <a:rPr lang="en" sz="1867" kern="0">
                <a:solidFill>
                  <a:srgbClr val="1E384B"/>
                </a:solidFill>
                <a:latin typeface="Poppins"/>
                <a:ea typeface="Poppins"/>
                <a:cs typeface="Poppins"/>
                <a:sym typeface="Poppins"/>
              </a:rPr>
              <a:t>Social Services</a:t>
            </a:r>
            <a:endParaRPr sz="1867" kern="0">
              <a:solidFill>
                <a:srgbClr val="1E384B"/>
              </a:solidFill>
              <a:latin typeface="Poppins"/>
              <a:ea typeface="Poppins"/>
              <a:cs typeface="Poppins"/>
              <a:sym typeface="Poppins"/>
            </a:endParaRPr>
          </a:p>
        </p:txBody>
      </p:sp>
      <p:sp>
        <p:nvSpPr>
          <p:cNvPr id="115" name="Google Shape;115;p16"/>
          <p:cNvSpPr/>
          <p:nvPr/>
        </p:nvSpPr>
        <p:spPr>
          <a:xfrm>
            <a:off x="8233367" y="1745117"/>
            <a:ext cx="3469600" cy="791600"/>
          </a:xfrm>
          <a:prstGeom prst="rect">
            <a:avLst/>
          </a:prstGeom>
          <a:noFill/>
          <a:ln>
            <a:noFill/>
          </a:ln>
        </p:spPr>
        <p:txBody>
          <a:bodyPr spcFirstLastPara="1" wrap="square" lIns="121900" tIns="121900" rIns="121900" bIns="121900" anchor="ctr" anchorCtr="0">
            <a:noAutofit/>
          </a:bodyPr>
          <a:lstStyle/>
          <a:p>
            <a:pPr algn="ctr" defTabSz="1219170">
              <a:buClr>
                <a:srgbClr val="000000"/>
              </a:buClr>
            </a:pPr>
            <a:r>
              <a:rPr lang="en" sz="1867" kern="0">
                <a:solidFill>
                  <a:srgbClr val="1E384B"/>
                </a:solidFill>
                <a:latin typeface="Poppins"/>
                <a:ea typeface="Poppins"/>
                <a:cs typeface="Poppins"/>
                <a:sym typeface="Poppins"/>
              </a:rPr>
              <a:t>Financial/Legal/Tax Services</a:t>
            </a:r>
            <a:endParaRPr sz="1867" kern="0">
              <a:solidFill>
                <a:srgbClr val="1E384B"/>
              </a:solidFill>
              <a:latin typeface="Poppins"/>
              <a:ea typeface="Poppins"/>
              <a:cs typeface="Poppins"/>
              <a:sym typeface="Poppins"/>
            </a:endParaRPr>
          </a:p>
        </p:txBody>
      </p:sp>
      <p:sp>
        <p:nvSpPr>
          <p:cNvPr id="116" name="Google Shape;116;p16"/>
          <p:cNvSpPr/>
          <p:nvPr/>
        </p:nvSpPr>
        <p:spPr>
          <a:xfrm>
            <a:off x="489033" y="5138867"/>
            <a:ext cx="3469600" cy="659600"/>
          </a:xfrm>
          <a:prstGeom prst="rect">
            <a:avLst/>
          </a:prstGeom>
          <a:noFill/>
          <a:ln>
            <a:noFill/>
          </a:ln>
        </p:spPr>
        <p:txBody>
          <a:bodyPr spcFirstLastPara="1" wrap="square" lIns="121900" tIns="121900" rIns="121900" bIns="121900" anchor="ctr" anchorCtr="0">
            <a:noAutofit/>
          </a:bodyPr>
          <a:lstStyle/>
          <a:p>
            <a:pPr algn="ctr" defTabSz="1219170">
              <a:buClr>
                <a:srgbClr val="000000"/>
              </a:buClr>
            </a:pPr>
            <a:r>
              <a:rPr lang="en" sz="1867" kern="0">
                <a:solidFill>
                  <a:srgbClr val="1E384B"/>
                </a:solidFill>
                <a:latin typeface="Poppins"/>
                <a:ea typeface="Poppins"/>
                <a:cs typeface="Poppins"/>
                <a:sym typeface="Poppins"/>
              </a:rPr>
              <a:t>ReportFraud.FTC.gov</a:t>
            </a:r>
            <a:endParaRPr sz="1867" kern="0">
              <a:solidFill>
                <a:srgbClr val="1E384B"/>
              </a:solidFill>
              <a:latin typeface="Poppins"/>
              <a:ea typeface="Poppins"/>
              <a:cs typeface="Poppins"/>
              <a:sym typeface="Poppins"/>
            </a:endParaRPr>
          </a:p>
        </p:txBody>
      </p:sp>
      <p:sp>
        <p:nvSpPr>
          <p:cNvPr id="117" name="Google Shape;117;p16"/>
          <p:cNvSpPr/>
          <p:nvPr/>
        </p:nvSpPr>
        <p:spPr>
          <a:xfrm>
            <a:off x="4361200" y="5138851"/>
            <a:ext cx="3469600" cy="659600"/>
          </a:xfrm>
          <a:prstGeom prst="rect">
            <a:avLst/>
          </a:prstGeom>
          <a:noFill/>
          <a:ln>
            <a:noFill/>
          </a:ln>
        </p:spPr>
        <p:txBody>
          <a:bodyPr spcFirstLastPara="1" wrap="square" lIns="121900" tIns="121900" rIns="121900" bIns="121900" anchor="ctr" anchorCtr="0">
            <a:noAutofit/>
          </a:bodyPr>
          <a:lstStyle/>
          <a:p>
            <a:pPr algn="ctr" defTabSz="1219170">
              <a:buClr>
                <a:srgbClr val="000000"/>
              </a:buClr>
            </a:pPr>
            <a:r>
              <a:rPr lang="en" sz="1867" kern="0">
                <a:solidFill>
                  <a:srgbClr val="1E384B"/>
                </a:solidFill>
                <a:latin typeface="Poppins"/>
                <a:ea typeface="Poppins"/>
                <a:cs typeface="Poppins"/>
                <a:sym typeface="Poppins"/>
              </a:rPr>
              <a:t>IdentityTheft.gov</a:t>
            </a:r>
            <a:endParaRPr sz="1867" kern="0">
              <a:solidFill>
                <a:srgbClr val="1E384B"/>
              </a:solidFill>
              <a:latin typeface="Poppins"/>
              <a:ea typeface="Poppins"/>
              <a:cs typeface="Poppins"/>
              <a:sym typeface="Poppins"/>
            </a:endParaRPr>
          </a:p>
        </p:txBody>
      </p:sp>
      <p:sp>
        <p:nvSpPr>
          <p:cNvPr id="118" name="Google Shape;118;p16"/>
          <p:cNvSpPr/>
          <p:nvPr/>
        </p:nvSpPr>
        <p:spPr>
          <a:xfrm>
            <a:off x="8233367" y="5138851"/>
            <a:ext cx="3469600" cy="659600"/>
          </a:xfrm>
          <a:prstGeom prst="rect">
            <a:avLst/>
          </a:prstGeom>
          <a:noFill/>
          <a:ln>
            <a:noFill/>
          </a:ln>
        </p:spPr>
        <p:txBody>
          <a:bodyPr spcFirstLastPara="1" wrap="square" lIns="121900" tIns="121900" rIns="121900" bIns="121900" anchor="ctr" anchorCtr="0">
            <a:noAutofit/>
          </a:bodyPr>
          <a:lstStyle/>
          <a:p>
            <a:pPr algn="ctr" defTabSz="1219170">
              <a:buClr>
                <a:srgbClr val="000000"/>
              </a:buClr>
            </a:pPr>
            <a:r>
              <a:rPr lang="en" sz="1867" kern="0">
                <a:solidFill>
                  <a:srgbClr val="1E384B"/>
                </a:solidFill>
                <a:latin typeface="Poppins"/>
                <a:ea typeface="Poppins"/>
                <a:cs typeface="Poppins"/>
                <a:sym typeface="Poppins"/>
              </a:rPr>
              <a:t>ic3.gov</a:t>
            </a:r>
            <a:endParaRPr sz="1867" kern="0">
              <a:solidFill>
                <a:srgbClr val="1E384B"/>
              </a:solidFill>
              <a:latin typeface="Poppins"/>
              <a:ea typeface="Poppins"/>
              <a:cs typeface="Poppins"/>
              <a:sym typeface="Poppins"/>
            </a:endParaRPr>
          </a:p>
        </p:txBody>
      </p:sp>
      <p:cxnSp>
        <p:nvCxnSpPr>
          <p:cNvPr id="119" name="Google Shape;119;p16"/>
          <p:cNvCxnSpPr>
            <a:stCxn id="112" idx="0"/>
            <a:endCxn id="113" idx="2"/>
          </p:cNvCxnSpPr>
          <p:nvPr/>
        </p:nvCxnSpPr>
        <p:spPr>
          <a:xfrm rot="5400000" flipH="1">
            <a:off x="3723733" y="1036800"/>
            <a:ext cx="872400" cy="3872000"/>
          </a:xfrm>
          <a:prstGeom prst="bentConnector3">
            <a:avLst>
              <a:gd name="adj1" fmla="val 49993"/>
            </a:avLst>
          </a:prstGeom>
          <a:noFill/>
          <a:ln w="38100" cap="flat" cmpd="sng">
            <a:solidFill>
              <a:srgbClr val="F7F8F9"/>
            </a:solidFill>
            <a:prstDash val="solid"/>
            <a:round/>
            <a:headEnd type="none" w="med" len="med"/>
            <a:tailEnd type="none" w="med" len="med"/>
          </a:ln>
        </p:spPr>
      </p:cxnSp>
      <p:cxnSp>
        <p:nvCxnSpPr>
          <p:cNvPr id="120" name="Google Shape;120;p16"/>
          <p:cNvCxnSpPr>
            <a:stCxn id="112" idx="0"/>
            <a:endCxn id="115" idx="2"/>
          </p:cNvCxnSpPr>
          <p:nvPr/>
        </p:nvCxnSpPr>
        <p:spPr>
          <a:xfrm rot="-5400000">
            <a:off x="7595933" y="1036600"/>
            <a:ext cx="872400" cy="3872400"/>
          </a:xfrm>
          <a:prstGeom prst="bentConnector3">
            <a:avLst>
              <a:gd name="adj1" fmla="val 49993"/>
            </a:avLst>
          </a:prstGeom>
          <a:noFill/>
          <a:ln w="38100" cap="flat" cmpd="sng">
            <a:solidFill>
              <a:srgbClr val="F7F8F9"/>
            </a:solidFill>
            <a:prstDash val="solid"/>
            <a:round/>
            <a:headEnd type="none" w="med" len="med"/>
            <a:tailEnd type="none" w="med" len="med"/>
          </a:ln>
        </p:spPr>
      </p:cxnSp>
      <p:cxnSp>
        <p:nvCxnSpPr>
          <p:cNvPr id="121" name="Google Shape;121;p16"/>
          <p:cNvCxnSpPr>
            <a:stCxn id="112" idx="2"/>
            <a:endCxn id="116" idx="0"/>
          </p:cNvCxnSpPr>
          <p:nvPr/>
        </p:nvCxnSpPr>
        <p:spPr>
          <a:xfrm rot="5400000">
            <a:off x="3690733" y="2733800"/>
            <a:ext cx="938400" cy="3872000"/>
          </a:xfrm>
          <a:prstGeom prst="bentConnector3">
            <a:avLst>
              <a:gd name="adj1" fmla="val 49993"/>
            </a:avLst>
          </a:prstGeom>
          <a:noFill/>
          <a:ln w="38100" cap="flat" cmpd="sng">
            <a:solidFill>
              <a:srgbClr val="F7F8F9"/>
            </a:solidFill>
            <a:prstDash val="solid"/>
            <a:round/>
            <a:headEnd type="none" w="med" len="med"/>
            <a:tailEnd type="none" w="med" len="med"/>
          </a:ln>
        </p:spPr>
      </p:cxnSp>
      <p:cxnSp>
        <p:nvCxnSpPr>
          <p:cNvPr id="122" name="Google Shape;122;p16"/>
          <p:cNvCxnSpPr>
            <a:stCxn id="112" idx="2"/>
            <a:endCxn id="118" idx="0"/>
          </p:cNvCxnSpPr>
          <p:nvPr/>
        </p:nvCxnSpPr>
        <p:spPr>
          <a:xfrm rot="-5400000" flipH="1">
            <a:off x="7562933" y="2733600"/>
            <a:ext cx="938400" cy="3872400"/>
          </a:xfrm>
          <a:prstGeom prst="bentConnector3">
            <a:avLst>
              <a:gd name="adj1" fmla="val 49992"/>
            </a:avLst>
          </a:prstGeom>
          <a:noFill/>
          <a:ln w="38100" cap="flat" cmpd="sng">
            <a:solidFill>
              <a:srgbClr val="F7F8F9"/>
            </a:solidFill>
            <a:prstDash val="solid"/>
            <a:round/>
            <a:headEnd type="none" w="med" len="med"/>
            <a:tailEnd type="none" w="med" len="med"/>
          </a:ln>
        </p:spPr>
      </p:cxnSp>
      <p:cxnSp>
        <p:nvCxnSpPr>
          <p:cNvPr id="123" name="Google Shape;123;p16"/>
          <p:cNvCxnSpPr>
            <a:stCxn id="112" idx="0"/>
            <a:endCxn id="114" idx="2"/>
          </p:cNvCxnSpPr>
          <p:nvPr/>
        </p:nvCxnSpPr>
        <p:spPr>
          <a:xfrm rot="10800000">
            <a:off x="6095933" y="2536600"/>
            <a:ext cx="0" cy="872400"/>
          </a:xfrm>
          <a:prstGeom prst="straightConnector1">
            <a:avLst/>
          </a:prstGeom>
          <a:noFill/>
          <a:ln w="38100" cap="flat" cmpd="sng">
            <a:solidFill>
              <a:srgbClr val="F7F8F9"/>
            </a:solidFill>
            <a:prstDash val="solid"/>
            <a:round/>
            <a:headEnd type="none" w="med" len="med"/>
            <a:tailEnd type="none" w="med" len="med"/>
          </a:ln>
        </p:spPr>
      </p:cxnSp>
      <p:cxnSp>
        <p:nvCxnSpPr>
          <p:cNvPr id="124" name="Google Shape;124;p16"/>
          <p:cNvCxnSpPr>
            <a:stCxn id="112" idx="2"/>
            <a:endCxn id="117" idx="0"/>
          </p:cNvCxnSpPr>
          <p:nvPr/>
        </p:nvCxnSpPr>
        <p:spPr>
          <a:xfrm>
            <a:off x="6095933" y="4200600"/>
            <a:ext cx="0" cy="938400"/>
          </a:xfrm>
          <a:prstGeom prst="straightConnector1">
            <a:avLst/>
          </a:prstGeom>
          <a:noFill/>
          <a:ln w="38100" cap="flat" cmpd="sng">
            <a:solidFill>
              <a:srgbClr val="F7F8F9"/>
            </a:solidFill>
            <a:prstDash val="solid"/>
            <a:round/>
            <a:headEnd type="none" w="med" len="med"/>
            <a:tailEnd type="none" w="med" len="med"/>
          </a:ln>
        </p:spPr>
      </p:cxnSp>
      <p:sp>
        <p:nvSpPr>
          <p:cNvPr id="125" name="Google Shape;125;p16"/>
          <p:cNvSpPr txBox="1">
            <a:spLocks noGrp="1"/>
          </p:cNvSpPr>
          <p:nvPr>
            <p:ph type="title"/>
          </p:nvPr>
        </p:nvSpPr>
        <p:spPr>
          <a:xfrm>
            <a:off x="211133" y="212033"/>
            <a:ext cx="11360800" cy="763600"/>
          </a:xfrm>
          <a:prstGeom prst="rect">
            <a:avLst/>
          </a:prstGeom>
        </p:spPr>
        <p:txBody>
          <a:bodyPr spcFirstLastPara="1" wrap="square" lIns="121900" tIns="121900" rIns="121900" bIns="121900" anchor="ctr" anchorCtr="0">
            <a:normAutofit/>
          </a:bodyPr>
          <a:lstStyle/>
          <a:p>
            <a:r>
              <a:rPr lang="en"/>
              <a:t>Recovery &amp; Reporting</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p17"/>
          <p:cNvSpPr/>
          <p:nvPr/>
        </p:nvSpPr>
        <p:spPr>
          <a:xfrm>
            <a:off x="-26733" y="5534533"/>
            <a:ext cx="12223600" cy="1323600"/>
          </a:xfrm>
          <a:prstGeom prst="rect">
            <a:avLst/>
          </a:prstGeom>
          <a:solidFill>
            <a:schemeClr val="dk1"/>
          </a:solidFill>
          <a:ln>
            <a:noFill/>
          </a:ln>
        </p:spPr>
        <p:txBody>
          <a:bodyPr spcFirstLastPara="1" wrap="square" lIns="121900" tIns="121900" rIns="121900" bIns="121900" anchor="ctr" anchorCtr="0">
            <a:noAutofit/>
          </a:bodyPr>
          <a:lstStyle/>
          <a:p>
            <a:pPr algn="ctr" defTabSz="1219170">
              <a:buClr>
                <a:srgbClr val="000000"/>
              </a:buClr>
            </a:pPr>
            <a:endParaRPr sz="1867" kern="0">
              <a:solidFill>
                <a:srgbClr val="000000"/>
              </a:solidFill>
              <a:latin typeface="Poppins"/>
              <a:ea typeface="Poppins"/>
              <a:cs typeface="Poppins"/>
              <a:sym typeface="Poppins"/>
            </a:endParaRPr>
          </a:p>
        </p:txBody>
      </p:sp>
      <p:sp>
        <p:nvSpPr>
          <p:cNvPr id="131" name="Google Shape;131;p17"/>
          <p:cNvSpPr txBox="1"/>
          <p:nvPr/>
        </p:nvSpPr>
        <p:spPr>
          <a:xfrm>
            <a:off x="486668" y="1676388"/>
            <a:ext cx="6476800" cy="3173008"/>
          </a:xfrm>
          <a:prstGeom prst="rect">
            <a:avLst/>
          </a:prstGeom>
          <a:noFill/>
          <a:ln>
            <a:noFill/>
          </a:ln>
        </p:spPr>
        <p:txBody>
          <a:bodyPr spcFirstLastPara="1" wrap="square" lIns="121900" tIns="121900" rIns="121900" bIns="121900" anchor="t" anchorCtr="0">
            <a:spAutoFit/>
          </a:bodyPr>
          <a:lstStyle/>
          <a:p>
            <a:pPr defTabSz="1219170">
              <a:buClr>
                <a:srgbClr val="000000"/>
              </a:buClr>
            </a:pPr>
            <a:r>
              <a:rPr lang="en" sz="2400" b="1" kern="0">
                <a:solidFill>
                  <a:srgbClr val="82C341"/>
                </a:solidFill>
                <a:latin typeface="Poppins"/>
                <a:ea typeface="Poppins"/>
                <a:cs typeface="Poppins"/>
                <a:sym typeface="Poppins"/>
              </a:rPr>
              <a:t>This </a:t>
            </a:r>
            <a:r>
              <a:rPr lang="en" sz="2400" kern="0">
                <a:solidFill>
                  <a:srgbClr val="82C341"/>
                </a:solidFill>
                <a:latin typeface="Poppins ExtraBold"/>
                <a:ea typeface="Poppins ExtraBold"/>
                <a:cs typeface="Poppins ExtraBold"/>
                <a:sym typeface="Poppins ExtraBold"/>
              </a:rPr>
              <a:t>FREE</a:t>
            </a:r>
            <a:r>
              <a:rPr lang="en" sz="2400" b="1" kern="0">
                <a:solidFill>
                  <a:srgbClr val="82C341"/>
                </a:solidFill>
                <a:latin typeface="Poppins"/>
                <a:ea typeface="Poppins"/>
                <a:cs typeface="Poppins"/>
                <a:sym typeface="Poppins"/>
              </a:rPr>
              <a:t> program provides:</a:t>
            </a:r>
            <a:endParaRPr sz="2400" b="1" kern="0">
              <a:solidFill>
                <a:srgbClr val="82C341"/>
              </a:solidFill>
              <a:latin typeface="Poppins"/>
              <a:ea typeface="Poppins"/>
              <a:cs typeface="Poppins"/>
              <a:sym typeface="Poppins"/>
            </a:endParaRPr>
          </a:p>
          <a:p>
            <a:pPr defTabSz="1219170">
              <a:buClr>
                <a:srgbClr val="000000"/>
              </a:buClr>
            </a:pPr>
            <a:endParaRPr sz="1867" kern="0">
              <a:solidFill>
                <a:srgbClr val="1E384B"/>
              </a:solidFill>
              <a:latin typeface="Poppins"/>
              <a:ea typeface="Poppins"/>
              <a:cs typeface="Poppins"/>
              <a:sym typeface="Poppins"/>
            </a:endParaRPr>
          </a:p>
          <a:p>
            <a:pPr marL="609585" indent="-423323" defTabSz="1219170">
              <a:buClr>
                <a:srgbClr val="82C341"/>
              </a:buClr>
              <a:buSzPts val="1400"/>
              <a:buFont typeface="Poppins"/>
              <a:buChar char="●"/>
            </a:pPr>
            <a:r>
              <a:rPr lang="en" sz="1867" kern="0">
                <a:solidFill>
                  <a:srgbClr val="1E384B"/>
                </a:solidFill>
                <a:latin typeface="Poppins"/>
                <a:ea typeface="Poppins"/>
                <a:cs typeface="Poppins"/>
                <a:sym typeface="Poppins"/>
              </a:rPr>
              <a:t>1-hour weekly sessions for 10 weeks</a:t>
            </a:r>
            <a:endParaRPr sz="1867" kern="0">
              <a:solidFill>
                <a:srgbClr val="1E384B"/>
              </a:solidFill>
              <a:latin typeface="Poppins"/>
              <a:ea typeface="Poppins"/>
              <a:cs typeface="Poppins"/>
              <a:sym typeface="Poppins"/>
            </a:endParaRPr>
          </a:p>
          <a:p>
            <a:pPr marL="609585" indent="-423323" defTabSz="1219170">
              <a:spcBef>
                <a:spcPts val="1333"/>
              </a:spcBef>
              <a:buClr>
                <a:srgbClr val="82C341"/>
              </a:buClr>
              <a:buSzPts val="1400"/>
              <a:buFont typeface="Poppins"/>
              <a:buChar char="●"/>
            </a:pPr>
            <a:r>
              <a:rPr lang="en" sz="1867" kern="0">
                <a:solidFill>
                  <a:srgbClr val="1E384B"/>
                </a:solidFill>
                <a:latin typeface="Poppins"/>
                <a:ea typeface="Poppins"/>
                <a:cs typeface="Poppins"/>
                <a:sym typeface="Poppins"/>
              </a:rPr>
              <a:t>A licensed counselor to facilitate the groups</a:t>
            </a:r>
            <a:endParaRPr sz="1867" kern="0">
              <a:solidFill>
                <a:srgbClr val="1E384B"/>
              </a:solidFill>
              <a:latin typeface="Poppins"/>
              <a:ea typeface="Poppins"/>
              <a:cs typeface="Poppins"/>
              <a:sym typeface="Poppins"/>
            </a:endParaRPr>
          </a:p>
          <a:p>
            <a:pPr marL="609585" indent="-423323" defTabSz="1219170">
              <a:spcBef>
                <a:spcPts val="1333"/>
              </a:spcBef>
              <a:buClr>
                <a:srgbClr val="82C341"/>
              </a:buClr>
              <a:buSzPts val="1400"/>
              <a:buFont typeface="Poppins"/>
              <a:buChar char="●"/>
            </a:pPr>
            <a:r>
              <a:rPr lang="en" sz="1867" kern="0">
                <a:solidFill>
                  <a:srgbClr val="1E384B"/>
                </a:solidFill>
                <a:latin typeface="Poppins"/>
                <a:ea typeface="Poppins"/>
                <a:cs typeface="Poppins"/>
                <a:sym typeface="Poppins"/>
              </a:rPr>
              <a:t>Guidance to support mental well-being</a:t>
            </a:r>
            <a:endParaRPr sz="1867" kern="0">
              <a:solidFill>
                <a:srgbClr val="1E384B"/>
              </a:solidFill>
              <a:latin typeface="Poppins"/>
              <a:ea typeface="Poppins"/>
              <a:cs typeface="Poppins"/>
              <a:sym typeface="Poppins"/>
            </a:endParaRPr>
          </a:p>
          <a:p>
            <a:pPr marL="609585" indent="-423323" defTabSz="1219170">
              <a:spcBef>
                <a:spcPts val="1333"/>
              </a:spcBef>
              <a:buClr>
                <a:srgbClr val="82C341"/>
              </a:buClr>
              <a:buSzPts val="1400"/>
              <a:buFont typeface="Poppins"/>
              <a:buChar char="●"/>
            </a:pPr>
            <a:r>
              <a:rPr lang="en" sz="1867" kern="0">
                <a:solidFill>
                  <a:srgbClr val="1E384B"/>
                </a:solidFill>
                <a:latin typeface="Poppins"/>
                <a:ea typeface="Poppins"/>
                <a:cs typeface="Poppins"/>
                <a:sym typeface="Poppins"/>
              </a:rPr>
              <a:t>Education on cybercrime and online safety</a:t>
            </a:r>
            <a:endParaRPr sz="1867" kern="0">
              <a:solidFill>
                <a:srgbClr val="1E384B"/>
              </a:solidFill>
              <a:latin typeface="Poppins"/>
              <a:ea typeface="Poppins"/>
              <a:cs typeface="Poppins"/>
              <a:sym typeface="Poppins"/>
            </a:endParaRPr>
          </a:p>
          <a:p>
            <a:pPr marL="609585" indent="-423323" defTabSz="1219170">
              <a:spcBef>
                <a:spcPts val="1333"/>
              </a:spcBef>
              <a:spcAft>
                <a:spcPts val="1333"/>
              </a:spcAft>
              <a:buClr>
                <a:srgbClr val="82C341"/>
              </a:buClr>
              <a:buSzPts val="1400"/>
              <a:buFont typeface="Poppins"/>
              <a:buChar char="●"/>
            </a:pPr>
            <a:r>
              <a:rPr lang="en" sz="1867" kern="0">
                <a:solidFill>
                  <a:srgbClr val="1E384B"/>
                </a:solidFill>
                <a:latin typeface="Poppins"/>
                <a:ea typeface="Poppins"/>
                <a:cs typeface="Poppins"/>
                <a:sym typeface="Poppins"/>
              </a:rPr>
              <a:t>Closed, monitored group communications</a:t>
            </a:r>
            <a:endParaRPr sz="1867" kern="0">
              <a:solidFill>
                <a:srgbClr val="1E384B"/>
              </a:solidFill>
              <a:latin typeface="Poppins"/>
              <a:ea typeface="Poppins"/>
              <a:cs typeface="Poppins"/>
              <a:sym typeface="Poppins"/>
            </a:endParaRPr>
          </a:p>
        </p:txBody>
      </p:sp>
      <p:pic>
        <p:nvPicPr>
          <p:cNvPr id="132" name="Google Shape;132;p17"/>
          <p:cNvPicPr preferRelativeResize="0"/>
          <p:nvPr/>
        </p:nvPicPr>
        <p:blipFill rotWithShape="1">
          <a:blip r:embed="rId3">
            <a:alphaModFix/>
          </a:blip>
          <a:srcRect l="15134" r="25560"/>
          <a:stretch/>
        </p:blipFill>
        <p:spPr>
          <a:xfrm flipH="1">
            <a:off x="7070568" y="1102668"/>
            <a:ext cx="5121433" cy="5789401"/>
          </a:xfrm>
          <a:prstGeom prst="rect">
            <a:avLst/>
          </a:prstGeom>
          <a:noFill/>
          <a:ln>
            <a:noFill/>
          </a:ln>
        </p:spPr>
      </p:pic>
      <p:sp>
        <p:nvSpPr>
          <p:cNvPr id="133" name="Google Shape;133;p17"/>
          <p:cNvSpPr txBox="1"/>
          <p:nvPr/>
        </p:nvSpPr>
        <p:spPr>
          <a:xfrm>
            <a:off x="486743" y="5743648"/>
            <a:ext cx="2072000" cy="410393"/>
          </a:xfrm>
          <a:prstGeom prst="rect">
            <a:avLst/>
          </a:prstGeom>
          <a:noFill/>
          <a:ln>
            <a:noFill/>
          </a:ln>
        </p:spPr>
        <p:txBody>
          <a:bodyPr spcFirstLastPara="1" wrap="square" lIns="121900" tIns="121900" rIns="121900" bIns="121900" anchor="t" anchorCtr="0">
            <a:spAutoFit/>
          </a:bodyPr>
          <a:lstStyle/>
          <a:p>
            <a:pPr defTabSz="1219170">
              <a:buClr>
                <a:srgbClr val="000000"/>
              </a:buClr>
            </a:pPr>
            <a:r>
              <a:rPr lang="en" sz="1067" kern="0">
                <a:solidFill>
                  <a:srgbClr val="FFFFFF"/>
                </a:solidFill>
                <a:latin typeface="Poppins SemiBold"/>
                <a:ea typeface="Poppins SemiBold"/>
                <a:cs typeface="Poppins SemiBold"/>
                <a:sym typeface="Poppins SemiBold"/>
              </a:rPr>
              <a:t>Funding by:</a:t>
            </a:r>
            <a:endParaRPr sz="1067" kern="0">
              <a:solidFill>
                <a:srgbClr val="FFFFFF"/>
              </a:solidFill>
              <a:latin typeface="Poppins SemiBold"/>
              <a:ea typeface="Poppins SemiBold"/>
              <a:cs typeface="Poppins SemiBold"/>
              <a:sym typeface="Poppins SemiBold"/>
            </a:endParaRPr>
          </a:p>
        </p:txBody>
      </p:sp>
      <p:pic>
        <p:nvPicPr>
          <p:cNvPr id="134" name="Google Shape;134;p17"/>
          <p:cNvPicPr preferRelativeResize="0"/>
          <p:nvPr/>
        </p:nvPicPr>
        <p:blipFill>
          <a:blip r:embed="rId4">
            <a:alphaModFix/>
          </a:blip>
          <a:stretch>
            <a:fillRect/>
          </a:stretch>
        </p:blipFill>
        <p:spPr>
          <a:xfrm>
            <a:off x="541853" y="6115681"/>
            <a:ext cx="2071900" cy="466600"/>
          </a:xfrm>
          <a:prstGeom prst="rect">
            <a:avLst/>
          </a:prstGeom>
          <a:noFill/>
          <a:ln>
            <a:noFill/>
          </a:ln>
        </p:spPr>
      </p:pic>
      <p:sp>
        <p:nvSpPr>
          <p:cNvPr id="135" name="Google Shape;135;p17"/>
          <p:cNvSpPr txBox="1">
            <a:spLocks noGrp="1"/>
          </p:cNvSpPr>
          <p:nvPr>
            <p:ph type="title"/>
          </p:nvPr>
        </p:nvSpPr>
        <p:spPr>
          <a:xfrm>
            <a:off x="211133" y="212033"/>
            <a:ext cx="11360800" cy="763600"/>
          </a:xfrm>
          <a:prstGeom prst="rect">
            <a:avLst/>
          </a:prstGeom>
        </p:spPr>
        <p:txBody>
          <a:bodyPr spcFirstLastPara="1" wrap="square" lIns="121900" tIns="121900" rIns="121900" bIns="121900" anchor="ctr" anchorCtr="0">
            <a:normAutofit/>
          </a:bodyPr>
          <a:lstStyle/>
          <a:p>
            <a:r>
              <a:rPr lang="en"/>
              <a:t>Romance Scam Recovery Group</a:t>
            </a:r>
            <a:endParaRPr/>
          </a:p>
        </p:txBody>
      </p:sp>
      <p:sp>
        <p:nvSpPr>
          <p:cNvPr id="136" name="Google Shape;136;p17"/>
          <p:cNvSpPr txBox="1"/>
          <p:nvPr/>
        </p:nvSpPr>
        <p:spPr>
          <a:xfrm>
            <a:off x="2689067" y="5938578"/>
            <a:ext cx="2072000" cy="820825"/>
          </a:xfrm>
          <a:prstGeom prst="rect">
            <a:avLst/>
          </a:prstGeom>
          <a:noFill/>
          <a:ln>
            <a:noFill/>
          </a:ln>
        </p:spPr>
        <p:txBody>
          <a:bodyPr spcFirstLastPara="1" wrap="square" lIns="121900" tIns="121900" rIns="121900" bIns="121900" anchor="t" anchorCtr="0">
            <a:spAutoFit/>
          </a:bodyPr>
          <a:lstStyle/>
          <a:p>
            <a:pPr algn="ctr" defTabSz="1219170">
              <a:buClr>
                <a:srgbClr val="000000"/>
              </a:buClr>
            </a:pPr>
            <a:r>
              <a:rPr lang="en" sz="1867" kern="0">
                <a:solidFill>
                  <a:srgbClr val="FFFFFF"/>
                </a:solidFill>
                <a:latin typeface="Times New Roman"/>
                <a:ea typeface="Times New Roman"/>
                <a:cs typeface="Times New Roman"/>
                <a:sym typeface="Times New Roman"/>
              </a:rPr>
              <a:t>Craig Newmark</a:t>
            </a:r>
            <a:endParaRPr sz="1867" kern="0">
              <a:solidFill>
                <a:srgbClr val="FFFFFF"/>
              </a:solidFill>
              <a:latin typeface="Times New Roman"/>
              <a:ea typeface="Times New Roman"/>
              <a:cs typeface="Times New Roman"/>
              <a:sym typeface="Times New Roman"/>
            </a:endParaRPr>
          </a:p>
          <a:p>
            <a:pPr algn="ctr" defTabSz="1219170">
              <a:buClr>
                <a:srgbClr val="000000"/>
              </a:buClr>
            </a:pPr>
            <a:r>
              <a:rPr lang="en" sz="1867" kern="0">
                <a:solidFill>
                  <a:srgbClr val="FFFFFF"/>
                </a:solidFill>
                <a:latin typeface="Times New Roman"/>
                <a:ea typeface="Times New Roman"/>
                <a:cs typeface="Times New Roman"/>
                <a:sym typeface="Times New Roman"/>
              </a:rPr>
              <a:t>Philanthropies</a:t>
            </a:r>
            <a:endParaRPr sz="1867" kern="0">
              <a:solidFill>
                <a:srgbClr val="FFFFFF"/>
              </a:solidFill>
              <a:latin typeface="Arial"/>
              <a:cs typeface="Arial"/>
              <a:sym typeface="Arial"/>
            </a:endParaRPr>
          </a:p>
        </p:txBody>
      </p:sp>
      <p:pic>
        <p:nvPicPr>
          <p:cNvPr id="137" name="Google Shape;137;p17" title="Match Group Logo_White.png"/>
          <p:cNvPicPr preferRelativeResize="0"/>
          <p:nvPr/>
        </p:nvPicPr>
        <p:blipFill>
          <a:blip r:embed="rId5">
            <a:alphaModFix/>
          </a:blip>
          <a:stretch>
            <a:fillRect/>
          </a:stretch>
        </p:blipFill>
        <p:spPr>
          <a:xfrm>
            <a:off x="4836367" y="6082400"/>
            <a:ext cx="1683565" cy="533133"/>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18"/>
          <p:cNvSpPr txBox="1"/>
          <p:nvPr/>
        </p:nvSpPr>
        <p:spPr>
          <a:xfrm>
            <a:off x="1476499" y="1516465"/>
            <a:ext cx="9352400" cy="5029157"/>
          </a:xfrm>
          <a:prstGeom prst="rect">
            <a:avLst/>
          </a:prstGeom>
          <a:noFill/>
          <a:ln>
            <a:noFill/>
          </a:ln>
        </p:spPr>
        <p:txBody>
          <a:bodyPr spcFirstLastPara="1" wrap="square" lIns="121900" tIns="121900" rIns="121900" bIns="121900" anchor="t" anchorCtr="0">
            <a:spAutoFit/>
          </a:bodyPr>
          <a:lstStyle/>
          <a:p>
            <a:pPr defTabSz="1219170">
              <a:lnSpc>
                <a:spcPct val="150000"/>
              </a:lnSpc>
              <a:buClr>
                <a:srgbClr val="000000"/>
              </a:buClr>
            </a:pPr>
            <a:r>
              <a:rPr lang="en" sz="2933" kern="0">
                <a:solidFill>
                  <a:srgbClr val="FFFFFF"/>
                </a:solidFill>
                <a:latin typeface="Poppins"/>
                <a:ea typeface="Poppins"/>
                <a:cs typeface="Poppins"/>
                <a:sym typeface="Poppins"/>
              </a:rPr>
              <a:t>During the 10 weeks of sessions, I found that I was not alone, it gave me insight into how the scammers work. I learned what to look for and what to avoid on social media sites, and became more aware of how to protect myself and my resources.</a:t>
            </a:r>
            <a:endParaRPr sz="2933" kern="0">
              <a:solidFill>
                <a:srgbClr val="FFFFFF"/>
              </a:solidFill>
              <a:latin typeface="Poppins"/>
              <a:ea typeface="Poppins"/>
              <a:cs typeface="Poppins"/>
              <a:sym typeface="Poppins"/>
            </a:endParaRPr>
          </a:p>
          <a:p>
            <a:pPr algn="r" defTabSz="1219170">
              <a:lnSpc>
                <a:spcPct val="150000"/>
              </a:lnSpc>
              <a:spcBef>
                <a:spcPts val="1333"/>
              </a:spcBef>
              <a:buClr>
                <a:srgbClr val="000000"/>
              </a:buClr>
            </a:pPr>
            <a:r>
              <a:rPr lang="en" sz="2400" b="1" kern="0">
                <a:solidFill>
                  <a:srgbClr val="82C341"/>
                </a:solidFill>
                <a:latin typeface="Poppins"/>
                <a:ea typeface="Poppins"/>
                <a:cs typeface="Poppins"/>
                <a:sym typeface="Poppins"/>
              </a:rPr>
              <a:t>—Romance Scam Recovery Group Participant</a:t>
            </a:r>
            <a:endParaRPr sz="2400" b="1" kern="0">
              <a:solidFill>
                <a:srgbClr val="82C341"/>
              </a:solidFill>
              <a:latin typeface="Poppins"/>
              <a:ea typeface="Poppins"/>
              <a:cs typeface="Poppins"/>
              <a:sym typeface="Poppins"/>
            </a:endParaRPr>
          </a:p>
        </p:txBody>
      </p:sp>
      <p:pic>
        <p:nvPicPr>
          <p:cNvPr id="143" name="Google Shape;143;p18"/>
          <p:cNvPicPr preferRelativeResize="0"/>
          <p:nvPr/>
        </p:nvPicPr>
        <p:blipFill>
          <a:blip r:embed="rId3">
            <a:alphaModFix/>
          </a:blip>
          <a:stretch>
            <a:fillRect/>
          </a:stretch>
        </p:blipFill>
        <p:spPr>
          <a:xfrm>
            <a:off x="1363100" y="491151"/>
            <a:ext cx="1195784" cy="1195784"/>
          </a:xfrm>
          <a:prstGeom prst="rect">
            <a:avLst/>
          </a:prstGeom>
          <a:noFill/>
          <a:ln>
            <a:noFill/>
          </a:ln>
        </p:spPr>
      </p:pic>
    </p:spTree>
  </p:cSld>
  <p:clrMapOvr>
    <a:masterClrMapping/>
  </p:clrMapOvr>
</p:sld>
</file>

<file path=ppt/theme/theme1.xml><?xml version="1.0" encoding="utf-8"?>
<a:theme xmlns:a="http://schemas.openxmlformats.org/drawingml/2006/main" name="2_Office Theme">
  <a:themeElements>
    <a:clrScheme name="FTC Brand Colors">
      <a:dk1>
        <a:srgbClr val="000000"/>
      </a:dk1>
      <a:lt1>
        <a:srgbClr val="FFFFFF"/>
      </a:lt1>
      <a:dk2>
        <a:srgbClr val="244873"/>
      </a:dk2>
      <a:lt2>
        <a:srgbClr val="DBDBDB"/>
      </a:lt2>
      <a:accent1>
        <a:srgbClr val="7ED3F3"/>
      </a:accent1>
      <a:accent2>
        <a:srgbClr val="636466"/>
      </a:accent2>
      <a:accent3>
        <a:srgbClr val="C04D00"/>
      </a:accent3>
      <a:accent4>
        <a:srgbClr val="F5A700"/>
      </a:accent4>
      <a:accent5>
        <a:srgbClr val="BC955C"/>
      </a:accent5>
      <a:accent6>
        <a:srgbClr val="78853C"/>
      </a:accent6>
      <a:hlink>
        <a:srgbClr val="00B0F0"/>
      </a:hlink>
      <a:folHlink>
        <a:srgbClr val="3D7CC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YAM_Nov 2023" id="{872A8CD4-1BF3-4703-B065-903B1D62C7BD}" vid="{6DF15CBD-BEB6-4D06-B8D3-92E9AF94BA20}"/>
    </a:ext>
  </a:extLst>
</a:theme>
</file>

<file path=ppt/theme/theme2.xml><?xml version="1.0" encoding="utf-8"?>
<a:theme xmlns:a="http://schemas.openxmlformats.org/drawingml/2006/main" name="Cybercrime Support Network">
  <a:themeElements>
    <a:clrScheme name="Simple Light">
      <a:dk1>
        <a:srgbClr val="1E384B"/>
      </a:dk1>
      <a:lt1>
        <a:srgbClr val="FFFFFF"/>
      </a:lt1>
      <a:dk2>
        <a:srgbClr val="595959"/>
      </a:dk2>
      <a:lt2>
        <a:srgbClr val="98A17B"/>
      </a:lt2>
      <a:accent1>
        <a:srgbClr val="82C341"/>
      </a:accent1>
      <a:accent2>
        <a:srgbClr val="FFAB40"/>
      </a:accent2>
      <a:accent3>
        <a:srgbClr val="546223"/>
      </a:accent3>
      <a:accent4>
        <a:srgbClr val="C6D6E3"/>
      </a:accent4>
      <a:accent5>
        <a:srgbClr val="CDE7B3"/>
      </a:accent5>
      <a:accent6>
        <a:srgbClr val="A5AFB7"/>
      </a:accent6>
      <a:hlink>
        <a:srgbClr val="0000EE"/>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Office Theme">
  <a:themeElements>
    <a:clrScheme name="FTC Brand Colors">
      <a:dk1>
        <a:srgbClr val="000000"/>
      </a:dk1>
      <a:lt1>
        <a:srgbClr val="FFFFFF"/>
      </a:lt1>
      <a:dk2>
        <a:srgbClr val="244873"/>
      </a:dk2>
      <a:lt2>
        <a:srgbClr val="DBDBDB"/>
      </a:lt2>
      <a:accent1>
        <a:srgbClr val="7ED3F3"/>
      </a:accent1>
      <a:accent2>
        <a:srgbClr val="636466"/>
      </a:accent2>
      <a:accent3>
        <a:srgbClr val="C04D00"/>
      </a:accent3>
      <a:accent4>
        <a:srgbClr val="F5A700"/>
      </a:accent4>
      <a:accent5>
        <a:srgbClr val="BC955C"/>
      </a:accent5>
      <a:accent6>
        <a:srgbClr val="78853C"/>
      </a:accent6>
      <a:hlink>
        <a:srgbClr val="00B0F0"/>
      </a:hlink>
      <a:folHlink>
        <a:srgbClr val="3D7CC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12712</TotalTime>
  <Words>2969</Words>
  <Application>Microsoft Macintosh PowerPoint</Application>
  <PresentationFormat>Widescreen</PresentationFormat>
  <Paragraphs>177</Paragraphs>
  <Slides>12</Slides>
  <Notes>12</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12</vt:i4>
      </vt:variant>
    </vt:vector>
  </HeadingPairs>
  <TitlesOfParts>
    <vt:vector size="23" baseType="lpstr">
      <vt:lpstr>Arial</vt:lpstr>
      <vt:lpstr>Calibri</vt:lpstr>
      <vt:lpstr>Calibri Light</vt:lpstr>
      <vt:lpstr>Open Sans</vt:lpstr>
      <vt:lpstr>Poppins</vt:lpstr>
      <vt:lpstr>Poppins ExtraBold</vt:lpstr>
      <vt:lpstr>Poppins SemiBold</vt:lpstr>
      <vt:lpstr>Times New Roman</vt:lpstr>
      <vt:lpstr>2_Office Theme</vt:lpstr>
      <vt:lpstr>Cybercrime Support Network</vt:lpstr>
      <vt:lpstr>3_Office Theme</vt:lpstr>
      <vt:lpstr>Recognize, Respond, Refer Guiding Victims of Cybercrime</vt:lpstr>
      <vt:lpstr>Who We Are</vt:lpstr>
      <vt:lpstr>Why This Matters</vt:lpstr>
      <vt:lpstr>Understanding the Victim Experience</vt:lpstr>
      <vt:lpstr>Recognizing When A Scam is Happening</vt:lpstr>
      <vt:lpstr>How to Talk with Someone Affected</vt:lpstr>
      <vt:lpstr>Recovery &amp; Reporting</vt:lpstr>
      <vt:lpstr>Romance Scam Recovery Group</vt:lpstr>
      <vt:lpstr>PowerPoint Presentation</vt:lpstr>
      <vt:lpstr>The Power of Referrals</vt:lpstr>
      <vt:lpstr>FightCybercrime.org</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Monica Steinisch</dc:creator>
  <cp:lastModifiedBy>Nelson Santiago</cp:lastModifiedBy>
  <cp:revision>293</cp:revision>
  <cp:lastPrinted>2025-07-10T06:08:24Z</cp:lastPrinted>
  <dcterms:created xsi:type="dcterms:W3CDTF">2025-06-09T14:56:30Z</dcterms:created>
  <dcterms:modified xsi:type="dcterms:W3CDTF">2026-03-12T17:12:42Z</dcterms:modified>
</cp:coreProperties>
</file>