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ntonio" panose="020B0604020202020204" charset="0"/>
      <p:regular r:id="rId22"/>
    </p:embeddedFont>
    <p:embeddedFont>
      <p:font typeface="Antonio Bold" panose="020B0604020202020204" charset="0"/>
      <p:regular r:id="rId23"/>
    </p:embeddedFont>
    <p:embeddedFont>
      <p:font typeface="Antonio Ultra-Bold" panose="020B0604020202020204" charset="0"/>
      <p:regular r:id="rId24"/>
    </p:embeddedFont>
    <p:embeddedFont>
      <p:font typeface="Poppins" panose="00000500000000000000" pitchFamily="2" charset="0"/>
      <p:regular r:id="rId25"/>
    </p:embeddedFont>
    <p:embeddedFont>
      <p:font typeface="Public Sans" panose="020B0604020202020204" charset="0"/>
      <p:regular r:id="rId26"/>
    </p:embeddedFont>
    <p:embeddedFont>
      <p:font typeface="Public Sans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1" d="100"/>
          <a:sy n="101" d="100"/>
        </p:scale>
        <p:origin x="288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invite you all to explore how scarcity mindsets shape decision-making and organizational practices when addressing the needs of ALICE families. </a:t>
            </a:r>
          </a:p>
          <a:p>
            <a:endParaRPr lang="en-US"/>
          </a:p>
          <a:p>
            <a:r>
              <a:rPr lang="en-US"/>
              <a:t>I will be drawing from the "Sites of Shaping" framework, allowing us to reflect on personal and systemic perceptions of abundance and scarcity. </a:t>
            </a:r>
          </a:p>
          <a:p>
            <a:endParaRPr lang="en-US"/>
          </a:p>
          <a:p>
            <a:r>
              <a:rPr lang="en-US"/>
              <a:t>My hope is that you will leave this session with a greater propensity to shift to an abundance-oriented approach that can improve program design and outcomes specifically for Black and Brown communities. </a:t>
            </a:r>
          </a:p>
          <a:p>
            <a:endParaRPr lang="en-US"/>
          </a:p>
          <a:p>
            <a:r>
              <a:rPr lang="en-US"/>
              <a:t>I loved Donna's language yesterday when she talking about the shift from sefl sufficiency to Financial Mobility; so I canged my presentation from Stability to Mobility with that in mind. </a:t>
            </a:r>
          </a:p>
          <a:p>
            <a:endParaRPr lang="en-US"/>
          </a:p>
          <a:p>
            <a:r>
              <a:rPr lang="en-US"/>
              <a:t>I agree that language is essential and monumental.</a:t>
            </a:r>
          </a:p>
          <a:p>
            <a:endParaRPr lang="en-US"/>
          </a:p>
          <a:p>
            <a:r>
              <a:rPr lang="en-US"/>
              <a:t>I am super hopeful that you will take away some actionable strategies to incorporate abundance thinking into your organizational frameworks.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six Sites of Shaping are deeply interconnected, influencing one another in ways that shape an individual’s financial mindset, behaviors, and opportunities.</a:t>
            </a:r>
          </a:p>
          <a:p>
            <a:endParaRPr lang="en-US"/>
          </a:p>
          <a:p>
            <a:r>
              <a:rPr lang="en-US"/>
              <a:t>These six sites aren’t just independent categories—they create a system. Shifting one site toward abundance (e.g., improving financial education within families) can spark change across other sites (e.g., shifting institutional policies to support wealth-building).</a:t>
            </a:r>
          </a:p>
          <a:p>
            <a:endParaRPr lang="en-US"/>
          </a:p>
          <a:p>
            <a:r>
              <a:rPr lang="en-US"/>
              <a:t>Understanding these relationships allows organizations, policymakers, and financial educators to take a holistic approach in addressing financial trauma and promoting lasting financial empowerment.</a:t>
            </a:r>
          </a:p>
          <a:p>
            <a:endParaRPr lang="en-US"/>
          </a:p>
          <a:p>
            <a:r>
              <a:rPr lang="en-US"/>
              <a:t>By identifying where scarcity narratives exist in these six areas, individuals and organizations can begin to reframe their approach and implement abundance-based solutions that empower ALICE families and eventually entire marginalized communities.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Sites of Shaping framework helps us examine how financial mindsets are influenced by different layers of our lives. Each site/layer can </a:t>
            </a:r>
          </a:p>
          <a:p>
            <a:endParaRPr lang="en-US"/>
          </a:p>
          <a:p>
            <a:r>
              <a:rPr lang="en-US"/>
              <a:t>reinforce scarcity—a feeling of never having enough—</a:t>
            </a:r>
          </a:p>
          <a:p>
            <a:endParaRPr lang="en-US"/>
          </a:p>
          <a:p>
            <a:r>
              <a:rPr lang="en-US"/>
              <a:t>or abundance—a belief that resources can grow and sustain communities.</a:t>
            </a:r>
          </a:p>
          <a:p>
            <a:endParaRPr lang="en-US"/>
          </a:p>
          <a:p>
            <a:endParaRPr lang="en-US"/>
          </a:p>
          <a:p>
            <a:r>
              <a:rPr lang="en-US"/>
              <a:t>5. Family/Intimate Network (Generational money trauma and financial habits learned from loved ones)</a:t>
            </a:r>
          </a:p>
          <a:p>
            <a:endParaRPr lang="en-US"/>
          </a:p>
          <a:p>
            <a:r>
              <a:rPr lang="en-US"/>
              <a:t>Scarcity Example: A child who grows up seeing their parents struggle with debt, paycheck-to-paycheck survival, and fear around money may internalize the belief that “there’s never enough” and that financial stress is inevitable. Some families pass down the idea that wealth is only for the privileged or that talking about money is taboo.</a:t>
            </a:r>
          </a:p>
          <a:p>
            <a:endParaRPr lang="en-US"/>
          </a:p>
          <a:p>
            <a:r>
              <a:rPr lang="en-US"/>
              <a:t>Abundance Example: Families who openly discuss finances, teach wealth-building habits, and encourage entrepreneurship and investing create financial confidence in younger generations. Parents who model healthy financial decision-making and generosity help break cycles of scarcity.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Sites of Shaping framework helps us examine how financial mindsets are influenced by different layers of our lives. Each site/layer can </a:t>
            </a:r>
          </a:p>
          <a:p>
            <a:endParaRPr lang="en-US"/>
          </a:p>
          <a:p>
            <a:r>
              <a:rPr lang="en-US"/>
              <a:t>reinforce scarcity—a feeling of never having enough—</a:t>
            </a:r>
          </a:p>
          <a:p>
            <a:endParaRPr lang="en-US"/>
          </a:p>
          <a:p>
            <a:r>
              <a:rPr lang="en-US"/>
              <a:t>or abundance—a belief that resources can grow and sustain communities.</a:t>
            </a:r>
          </a:p>
          <a:p>
            <a:endParaRPr lang="en-US"/>
          </a:p>
          <a:p>
            <a:endParaRPr lang="en-US"/>
          </a:p>
          <a:p>
            <a:r>
              <a:rPr lang="en-US"/>
              <a:t>6. Individual (Personal money mindset, behaviors, and emotional relationship with finances)</a:t>
            </a:r>
          </a:p>
          <a:p>
            <a:endParaRPr lang="en-US"/>
          </a:p>
          <a:p>
            <a:r>
              <a:rPr lang="en-US"/>
              <a:t>Scarcity Example: Someone might believe that no matter how hard they work, they’ll never get ahead financially. They may fear taking risks, avoid looking at their bank account, or feel unworthy of financial success.</a:t>
            </a:r>
          </a:p>
          <a:p>
            <a:endParaRPr lang="en-US"/>
          </a:p>
          <a:p>
            <a:r>
              <a:rPr lang="en-US"/>
              <a:t>Abundance Example: An individual who understands that money is a tool, not a measure of self-worth, will seek financial growth opportunities. They recognize that financial well-being is about resourcefulness and adaptability rather than just income.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six Sites of Shaping are deeply interconnected, influencing one another in ways that shape an individual’s financial mindset, behaviors, and opportunities.</a:t>
            </a:r>
          </a:p>
          <a:p>
            <a:endParaRPr lang="en-US"/>
          </a:p>
          <a:p>
            <a:r>
              <a:rPr lang="en-US"/>
              <a:t>Rather than existing in isolation, these sites interact dynamically—meaning that changes in one site can have ripple effects across the others.</a:t>
            </a:r>
          </a:p>
          <a:p>
            <a:endParaRPr lang="en-US"/>
          </a:p>
          <a:p>
            <a:r>
              <a:rPr lang="en-US"/>
              <a:t>Here’s how they interconnect and reinforce scarcity or abundance:</a:t>
            </a:r>
          </a:p>
          <a:p>
            <a:endParaRPr lang="en-US"/>
          </a:p>
          <a:p>
            <a:r>
              <a:rPr lang="en-US"/>
              <a:t>1. Spirit/Landscape → Social Norms/Historical Forces</a:t>
            </a:r>
          </a:p>
          <a:p>
            <a:r>
              <a:rPr lang="en-US"/>
              <a:t>Our cultural and environmental influences (Spirit/Landscape) shape the way society defines financial success (Social Norms/Historical Forces).</a:t>
            </a:r>
          </a:p>
          <a:p>
            <a:r>
              <a:rPr lang="en-US"/>
              <a:t>Example: If a cultural tradition values collective wealth (e.g., Indigenous land stewardship, African rotating savings groups), but society enforces individual wealth accumulation as the standard, this creates tension between abundance-based traditions and scarcity-based societal norms.</a:t>
            </a:r>
          </a:p>
          <a:p>
            <a:endParaRPr lang="en-US"/>
          </a:p>
          <a:p>
            <a:endParaRPr lang="en-US"/>
          </a:p>
          <a:p>
            <a:r>
              <a:rPr lang="en-US"/>
              <a:t>2. Social Norms/Historical Forces → Institutions</a:t>
            </a:r>
          </a:p>
          <a:p>
            <a:r>
              <a:rPr lang="en-US"/>
              <a:t>Systemic policies (Institutions) are shaped by historical forces (Social Norms) that have excluded marginalized groups from wealth-building opportunities.</a:t>
            </a:r>
          </a:p>
          <a:p>
            <a:r>
              <a:rPr lang="en-US"/>
              <a:t>Example: Redlining and discriminatory lending practices were built on racist social norms and became institutional policies, which in turn affected homeownership and generational wealth-building for Black and Brown families.</a:t>
            </a:r>
          </a:p>
          <a:p>
            <a:endParaRPr lang="en-US"/>
          </a:p>
          <a:p>
            <a:endParaRPr lang="en-US"/>
          </a:p>
          <a:p>
            <a:r>
              <a:rPr lang="en-US"/>
              <a:t>3. Institutions → Community</a:t>
            </a:r>
          </a:p>
          <a:p>
            <a:r>
              <a:rPr lang="en-US"/>
              <a:t>Institutions determine the resources and support available to communities, directly impacting economic resilience.</a:t>
            </a:r>
          </a:p>
          <a:p>
            <a:r>
              <a:rPr lang="en-US"/>
              <a:t>Example: When a city funds small business incubators or minority-owned business grants, it fosters economic abundance in communities. Conversely, if institutions fail to invest in a neighborhood, scarcity grows—leading to economic decline.</a:t>
            </a:r>
          </a:p>
          <a:p>
            <a:endParaRPr lang="en-US"/>
          </a:p>
          <a:p>
            <a:endParaRPr lang="en-US"/>
          </a:p>
          <a:p>
            <a:r>
              <a:rPr lang="en-US"/>
              <a:t>4. Community → Family/Intimate Network</a:t>
            </a:r>
          </a:p>
          <a:p>
            <a:r>
              <a:rPr lang="en-US"/>
              <a:t>The financial culture of a community influences how families approach money.</a:t>
            </a:r>
          </a:p>
          <a:p>
            <a:r>
              <a:rPr lang="en-US"/>
              <a:t>Example: If a neighborhood has strong cooperative economics (e.g., buying local, supporting Black and Brown businesses), children grow up witnessing abundance in action. But if financial instability is widespread, families may pass down scarcity mindsets.</a:t>
            </a:r>
          </a:p>
          <a:p>
            <a:endParaRPr lang="en-US"/>
          </a:p>
          <a:p>
            <a:endParaRPr lang="en-US"/>
          </a:p>
          <a:p>
            <a:r>
              <a:rPr lang="en-US"/>
              <a:t>5. Family/Intimate Network → Individual</a:t>
            </a:r>
          </a:p>
          <a:p>
            <a:r>
              <a:rPr lang="en-US"/>
              <a:t>The financial behaviors, beliefs, and attitudes learned within families shape an individual's personal money mindset.</a:t>
            </a:r>
          </a:p>
          <a:p>
            <a:r>
              <a:rPr lang="en-US"/>
              <a:t>Example: If a child grows up hearing “we’ll never have enough” or sees parents stressed about bills, they internalize financial anxiety. But if they learn about investing and entrepreneurship, they develop an abundance mindset around money.</a:t>
            </a:r>
          </a:p>
          <a:p>
            <a:endParaRPr lang="en-US"/>
          </a:p>
          <a:p>
            <a:endParaRPr lang="en-US"/>
          </a:p>
          <a:p>
            <a:r>
              <a:rPr lang="en-US"/>
              <a:t>6. Individual → Spirit/Landscape</a:t>
            </a:r>
          </a:p>
          <a:p>
            <a:r>
              <a:rPr lang="en-US"/>
              <a:t>An individual’s money mindset affects their connection to cultural and spiritual abundance.</a:t>
            </a:r>
          </a:p>
          <a:p>
            <a:r>
              <a:rPr lang="en-US"/>
              <a:t>Example: Someone with a scarcity mindset may reject the idea of community wealth and hoard resources out of fear. But someone with an abundance mindset may invest in socially responsible businesses, mutual aid networks, or spiritual giving practices that align with their values.</a:t>
            </a:r>
          </a:p>
          <a:p>
            <a:endParaRPr lang="en-US"/>
          </a:p>
          <a:p>
            <a:endParaRPr lang="en-US"/>
          </a:p>
          <a:p>
            <a:endParaRPr lang="en-US"/>
          </a:p>
          <a:p>
            <a:r>
              <a:rPr lang="en-US"/>
              <a:t>If scarcity is reinforced at multiple sites (e.g., historical racism → institutional barriers → underfunded communities → financially struggling families), individuals often feel trapped in cycles of financial insecurity.</a:t>
            </a:r>
          </a:p>
          <a:p>
            <a:endParaRPr lang="en-US"/>
          </a:p>
          <a:p>
            <a:endParaRPr lang="en-US"/>
          </a:p>
          <a:p>
            <a:r>
              <a:rPr lang="en-US"/>
              <a:t>If abundance is cultivated (e.g., empowering policies → community support → family financial education → personal financial confidence), individuals and communities experience greater financial well-being and resilience.</a:t>
            </a:r>
          </a:p>
          <a:p>
            <a:endParaRPr lang="en-US"/>
          </a:p>
          <a:p>
            <a:endParaRPr lang="en-US"/>
          </a:p>
          <a:p>
            <a:endParaRPr lang="en-US"/>
          </a:p>
          <a:p>
            <a:r>
              <a:rPr lang="en-US"/>
              <a:t>These six sites aren’t just independent categories—they create a system. Shifting one site toward abundance (like improving financial education within families) can spark change across other sites (like shifting institutional policies to support wealth-building).</a:t>
            </a:r>
          </a:p>
          <a:p>
            <a:endParaRPr lang="en-US"/>
          </a:p>
          <a:p>
            <a:r>
              <a:rPr lang="en-US"/>
              <a:t>Understanding these relationships allows organizations, policymakers, and financial educators to take a holistic approach in addressing financial trauma and promoting lasting financial empowerment.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We are going to Identify personal, organizational and community patterns of scarcity and abundance. Let's map it out!</a:t>
            </a:r>
          </a:p>
          <a:p>
            <a:endParaRPr lang="en-US"/>
          </a:p>
          <a:p>
            <a:endParaRPr lang="en-US"/>
          </a:p>
          <a:p>
            <a:r>
              <a:rPr lang="en-US"/>
              <a:t>Exercise:</a:t>
            </a:r>
          </a:p>
          <a:p>
            <a:r>
              <a:rPr lang="en-US"/>
              <a:t>Put an "X" on each site to show where you feel abundance or scarcity.</a:t>
            </a:r>
          </a:p>
          <a:p>
            <a:r>
              <a:rPr lang="en-US"/>
              <a:t>For Abundance, place it anywhere above the line.</a:t>
            </a:r>
          </a:p>
          <a:p>
            <a:r>
              <a:rPr lang="en-US"/>
              <a:t>For Scarcity, place it anywhere below the line.</a:t>
            </a:r>
          </a:p>
          <a:p>
            <a:endParaRPr lang="en-US"/>
          </a:p>
          <a:p>
            <a:r>
              <a:rPr lang="en-US"/>
              <a:t>Self Reflection: What patterns emerge? How does your privilege show up in these sites?</a:t>
            </a:r>
          </a:p>
          <a:p>
            <a:endParaRPr lang="en-US"/>
          </a:p>
          <a:p>
            <a:r>
              <a:rPr lang="en-US"/>
              <a:t>Organizational Reflection: What patterns emerge? How does this influence decision-making in your organization?</a:t>
            </a:r>
          </a:p>
          <a:p>
            <a:endParaRPr lang="en-US"/>
          </a:p>
          <a:p>
            <a:r>
              <a:rPr lang="en-US"/>
              <a:t>1. Personal &amp; Organizational Reflection</a:t>
            </a:r>
          </a:p>
          <a:p>
            <a:r>
              <a:rPr lang="en-US"/>
              <a:t>What patterns of scarcity did you notice across the different Sites of Shaping?</a:t>
            </a:r>
          </a:p>
          <a:p>
            <a:r>
              <a:rPr lang="en-US"/>
              <a:t>Which site had the strongest impact on financial decision-making for ALICE families?</a:t>
            </a:r>
          </a:p>
          <a:p>
            <a:r>
              <a:rPr lang="en-US"/>
              <a:t>How does scarcity in one site (e.g., institutions) create challenges in another (e.g., family or individual)?</a:t>
            </a:r>
          </a:p>
          <a:p>
            <a:r>
              <a:rPr lang="en-US"/>
              <a:t>Were there any unexpected realizations about how ALICE families experience scarcity?</a:t>
            </a:r>
          </a:p>
          <a:p>
            <a:endParaRPr lang="en-US"/>
          </a:p>
          <a:p>
            <a:endParaRPr lang="en-US"/>
          </a:p>
          <a:p>
            <a:r>
              <a:rPr lang="en-US"/>
              <a:t>2. Emotional &amp; Psychological Impact</a:t>
            </a:r>
          </a:p>
          <a:p>
            <a:r>
              <a:rPr lang="en-US"/>
              <a:t>How do stress and survival mode impact the financial decision-making of ALICE families?</a:t>
            </a:r>
          </a:p>
          <a:p>
            <a:r>
              <a:rPr lang="en-US"/>
              <a:t>What feelings came up as you reflected on these scarcity experiences? (e.g., frustration, sadness, anger, motivation)</a:t>
            </a:r>
          </a:p>
          <a:p>
            <a:r>
              <a:rPr lang="en-US"/>
              <a:t>How might generational financial trauma be shaping the way ALICE families engage with money?</a:t>
            </a:r>
          </a:p>
          <a:p>
            <a:endParaRPr lang="en-US"/>
          </a:p>
          <a:p>
            <a:endParaRPr lang="en-US"/>
          </a:p>
          <a:p>
            <a:r>
              <a:rPr lang="en-US"/>
              <a:t>3. Systemic &amp; Institutional Influences</a:t>
            </a:r>
          </a:p>
          <a:p>
            <a:r>
              <a:rPr lang="en-US"/>
              <a:t>In what ways do workplace policies, government systems, and financial institutions contribute to scarcity mindsets?</a:t>
            </a:r>
          </a:p>
          <a:p>
            <a:r>
              <a:rPr lang="en-US"/>
              <a:t>How does the scarcity narrative affect ALICE families’ trust in financial institutions and support systems?</a:t>
            </a:r>
          </a:p>
          <a:p>
            <a:r>
              <a:rPr lang="en-US"/>
              <a:t>Are there specific policy changes that could help reduce scarcity in the lives of ALICE families?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We are going to Identify personal, organizational and community patterns of scarcity and abundance. Let's map it out!</a:t>
            </a:r>
          </a:p>
          <a:p>
            <a:endParaRPr lang="en-US"/>
          </a:p>
          <a:p>
            <a:r>
              <a:rPr lang="en-US"/>
              <a:t>Grab your copy of this document here https://drive.google.com/file/d/1X2Bx-9ixFBC09UhV0mVpsxMUqb8Fs1bH/view?usp=sharing</a:t>
            </a:r>
          </a:p>
          <a:p>
            <a:endParaRPr lang="en-US"/>
          </a:p>
          <a:p>
            <a:endParaRPr lang="en-US"/>
          </a:p>
          <a:p>
            <a:r>
              <a:rPr lang="en-US"/>
              <a:t>Exercise:</a:t>
            </a:r>
          </a:p>
          <a:p>
            <a:r>
              <a:rPr lang="en-US"/>
              <a:t>Put an "X" on each site to show where you feel abundance or scarcity.</a:t>
            </a:r>
          </a:p>
          <a:p>
            <a:r>
              <a:rPr lang="en-US"/>
              <a:t>For Abundance, place it anywhere above the line.</a:t>
            </a:r>
          </a:p>
          <a:p>
            <a:r>
              <a:rPr lang="en-US"/>
              <a:t>For Scarcity, place it anywhere below the line.</a:t>
            </a:r>
          </a:p>
          <a:p>
            <a:endParaRPr lang="en-US"/>
          </a:p>
          <a:p>
            <a:r>
              <a:rPr lang="en-US"/>
              <a:t>Self Reflection: What patterns emerge? How does your privilege show up in these sites?</a:t>
            </a:r>
          </a:p>
          <a:p>
            <a:endParaRPr lang="en-US"/>
          </a:p>
          <a:p>
            <a:r>
              <a:rPr lang="en-US"/>
              <a:t>Organizational Reflection: What patterns emerge? How does this influence decision-making in your organization?</a:t>
            </a:r>
          </a:p>
          <a:p>
            <a:endParaRPr lang="en-US"/>
          </a:p>
          <a:p>
            <a:r>
              <a:rPr lang="en-US"/>
              <a:t>1. Personal &amp; Organizational Reflection</a:t>
            </a:r>
          </a:p>
          <a:p>
            <a:r>
              <a:rPr lang="en-US"/>
              <a:t>What patterns of scarcity did you notice across the different Sites of Shaping?</a:t>
            </a:r>
          </a:p>
          <a:p>
            <a:r>
              <a:rPr lang="en-US"/>
              <a:t>Which site had the strongest impact on financial decision-making for ALICE families?</a:t>
            </a:r>
          </a:p>
          <a:p>
            <a:r>
              <a:rPr lang="en-US"/>
              <a:t>How does scarcity in one site (e.g., institutions) create challenges in another (e.g., family or individual)?</a:t>
            </a:r>
          </a:p>
          <a:p>
            <a:r>
              <a:rPr lang="en-US"/>
              <a:t>Were there any unexpected realizations about how ALICE families experience scarcity?</a:t>
            </a:r>
          </a:p>
          <a:p>
            <a:endParaRPr lang="en-US"/>
          </a:p>
          <a:p>
            <a:endParaRPr lang="en-US"/>
          </a:p>
          <a:p>
            <a:r>
              <a:rPr lang="en-US"/>
              <a:t>2. Emotional &amp; Psychological Impact</a:t>
            </a:r>
          </a:p>
          <a:p>
            <a:r>
              <a:rPr lang="en-US"/>
              <a:t>How do stress and survival mode impact the financial decision-making of ALICE families?</a:t>
            </a:r>
          </a:p>
          <a:p>
            <a:r>
              <a:rPr lang="en-US"/>
              <a:t>What feelings came up as you reflected on these scarcity experiences? (e.g., frustration, sadness, anger, motivation)</a:t>
            </a:r>
          </a:p>
          <a:p>
            <a:r>
              <a:rPr lang="en-US"/>
              <a:t>How might generational financial trauma be shaping the way ALICE families engage with money?</a:t>
            </a:r>
          </a:p>
          <a:p>
            <a:endParaRPr lang="en-US"/>
          </a:p>
          <a:p>
            <a:endParaRPr lang="en-US"/>
          </a:p>
          <a:p>
            <a:r>
              <a:rPr lang="en-US"/>
              <a:t>3. Systemic &amp; Institutional Influences</a:t>
            </a:r>
          </a:p>
          <a:p>
            <a:r>
              <a:rPr lang="en-US"/>
              <a:t>In what ways do workplace policies, government systems, and financial institutions contribute to scarcity mindsets?</a:t>
            </a:r>
          </a:p>
          <a:p>
            <a:r>
              <a:rPr lang="en-US"/>
              <a:t>How does the scarcity narrative affect ALICE families’ trust in financial institutions and support systems?</a:t>
            </a:r>
          </a:p>
          <a:p>
            <a:r>
              <a:rPr lang="en-US"/>
              <a:t>Are there specific policy changes that could help reduce scarcity in the lives of ALICE families?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4. Reframing &amp; Shifting Towards Abundance</a:t>
            </a:r>
          </a:p>
          <a:p>
            <a:r>
              <a:rPr lang="en-US"/>
              <a:t>Where did you see pockets of abundance in ALICE families’ financial journeys?</a:t>
            </a:r>
          </a:p>
          <a:p>
            <a:r>
              <a:rPr lang="en-US"/>
              <a:t>How can organizations reframe financial literacy programs to focus on building wealth instead of just “getting by”?</a:t>
            </a:r>
          </a:p>
          <a:p>
            <a:r>
              <a:rPr lang="en-US"/>
              <a:t>What abundance-oriented practices can we integrate into financial coaching, community programs, and institutional policies?</a:t>
            </a:r>
          </a:p>
          <a:p>
            <a:r>
              <a:rPr lang="en-US"/>
              <a:t>How can mutual aid, cooperative economics, or financial resilience strategies help shift ALICE families out of scarcity?</a:t>
            </a:r>
          </a:p>
          <a:p>
            <a:endParaRPr lang="en-US"/>
          </a:p>
          <a:p>
            <a:endParaRPr lang="en-US"/>
          </a:p>
          <a:p>
            <a:r>
              <a:rPr lang="en-US"/>
              <a:t>5. Action &amp; Commitment</a:t>
            </a:r>
          </a:p>
          <a:p>
            <a:r>
              <a:rPr lang="en-US"/>
              <a:t>What is one small step you or your organization can take to interrupt scarcity cycles for ALICE families?</a:t>
            </a:r>
          </a:p>
          <a:p>
            <a:r>
              <a:rPr lang="en-US"/>
              <a:t>What resources or collaborations would help support a shift from scarcity to abundance in your work?</a:t>
            </a:r>
          </a:p>
          <a:p>
            <a:r>
              <a:rPr lang="en-US"/>
              <a:t>What is one message of financial empowerment we can start sharing with ALICE families to break scarcity-based thinking?</a:t>
            </a:r>
          </a:p>
          <a:p>
            <a:endParaRPr lang="en-US"/>
          </a:p>
          <a:p>
            <a:endParaRPr lang="en-US"/>
          </a:p>
          <a:p>
            <a:r>
              <a:rPr lang="en-US"/>
              <a:t>Final Reflection:</a:t>
            </a:r>
          </a:p>
          <a:p>
            <a:r>
              <a:rPr lang="en-US"/>
              <a:t>💡 "If we shifted from a scarcity model to an abundance model for ALICE families, what would financial well-being look like?"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End Poverty through FInancial Healing</a:t>
            </a:r>
          </a:p>
          <a:p>
            <a:endParaRPr lang="en-US"/>
          </a:p>
          <a:p>
            <a:endParaRPr lang="en-US"/>
          </a:p>
          <a:p>
            <a:r>
              <a:rPr lang="en-US"/>
              <a:t>Strategies for breaking scarcity cycles and fostering financial resilience</a:t>
            </a:r>
          </a:p>
          <a:p>
            <a:endParaRPr lang="en-US"/>
          </a:p>
          <a:p>
            <a:r>
              <a:rPr lang="en-US"/>
              <a:t>Scarcity mindsets are often inherited through historical exclusion from wealth-building.</a:t>
            </a:r>
          </a:p>
          <a:p>
            <a:endParaRPr lang="en-US"/>
          </a:p>
          <a:p>
            <a:r>
              <a:rPr lang="en-US"/>
              <a:t>Financial trauma is passed down generationally, impacting financial behaviors.</a:t>
            </a:r>
          </a:p>
          <a:p>
            <a:endParaRPr lang="en-US"/>
          </a:p>
          <a:p>
            <a:r>
              <a:rPr lang="en-US"/>
              <a:t>Healing requires:</a:t>
            </a:r>
          </a:p>
          <a:p>
            <a:r>
              <a:rPr lang="en-US"/>
              <a:t>Practicing abundance thinking in community, not just as individuals or families</a:t>
            </a:r>
          </a:p>
          <a:p>
            <a:r>
              <a:rPr lang="en-US"/>
              <a:t>Eliminating the barriers to access to resources; taking a look at your guidelines and policies and identifying a better way to support ALICE Families</a:t>
            </a:r>
          </a:p>
          <a:p>
            <a:r>
              <a:rPr lang="en-US"/>
              <a:t>Recognizing the role of trauma in financial choices.</a:t>
            </a:r>
          </a:p>
          <a:p>
            <a:r>
              <a:rPr lang="en-US"/>
              <a:t>Reframing money as a tool for empowerment instead of stress.</a:t>
            </a:r>
          </a:p>
          <a:p>
            <a:endParaRPr lang="en-US"/>
          </a:p>
          <a:p>
            <a:endParaRPr lang="en-US"/>
          </a:p>
          <a:p>
            <a:r>
              <a:rPr lang="en-US"/>
              <a:t>Reflection: Which of these resonate with you most?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STrategies for Implementing Abundance-Oriented Approaches</a:t>
            </a:r>
          </a:p>
          <a:p>
            <a:endParaRPr lang="en-US"/>
          </a:p>
          <a:p>
            <a:r>
              <a:rPr lang="en-US"/>
              <a:t>Shift program design from resource-based assistance to capacity-building and financial healing.</a:t>
            </a:r>
          </a:p>
          <a:p>
            <a:r>
              <a:rPr lang="en-US"/>
              <a:t>"Nothing For Us without Us" - Include the community you are serving in your solutions - Encourage family/community-driven solutions (e.g., cooperative economics, mutual aid networks) - </a:t>
            </a:r>
          </a:p>
          <a:p>
            <a:r>
              <a:rPr lang="en-US"/>
              <a:t>Train staff on trauma-informed financial practices.</a:t>
            </a:r>
          </a:p>
          <a:p>
            <a:r>
              <a:rPr lang="en-US"/>
              <a:t>Reframe financial education to focus on power, agency, and long-term stability.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insights resonated with you the most?</a:t>
            </a:r>
          </a:p>
          <a:p>
            <a:r>
              <a:rPr lang="en-US"/>
              <a:t>How can your organization start shifting from scarcity-based interventions to abundance-oriented solutions?</a:t>
            </a:r>
          </a:p>
          <a:p>
            <a:endParaRPr lang="en-US"/>
          </a:p>
          <a:p>
            <a:r>
              <a:rPr lang="en-US"/>
              <a:t>What resources or collaborations are needed to make this shift sustainable?</a:t>
            </a:r>
          </a:p>
          <a:p>
            <a:endParaRPr lang="en-US"/>
          </a:p>
          <a:p>
            <a:r>
              <a:rPr lang="en-US"/>
              <a:t>Please feel free to write a Review for Fiscal Finesse https://g.page/r/CcalYzwOuuodEAg/review</a:t>
            </a:r>
          </a:p>
          <a:p>
            <a:endParaRPr lang="en-US"/>
          </a:p>
          <a:p>
            <a:r>
              <a:rPr lang="en-US"/>
              <a:t>If you would like a copy of the presentation, you can get it here </a:t>
            </a:r>
          </a:p>
          <a:p>
            <a:endParaRPr lang="en-US"/>
          </a:p>
          <a:p>
            <a:r>
              <a:rPr lang="en-US"/>
              <a:t>https://drive.google.com/file/d/1DqOLbXj1xAqq3clMcfuCUurBbdIrx5ZE/view?usp=sharing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this jampacked, powerful and interactive session, I plan to cover</a:t>
            </a:r>
          </a:p>
          <a:p>
            <a:endParaRPr lang="en-US"/>
          </a:p>
          <a:p>
            <a:r>
              <a:rPr lang="en-US"/>
              <a:t>1. The Impact of Scarcity &amp; Abundance on our Mindsets</a:t>
            </a:r>
          </a:p>
          <a:p>
            <a:r>
              <a:rPr lang="en-US"/>
              <a:t>We will explore how scarcity thinking affects financial decision-making, both personally and institutionally.</a:t>
            </a:r>
          </a:p>
          <a:p>
            <a:r>
              <a:rPr lang="en-US"/>
              <a:t>Learn how abundance-oriented approaches create long-term financial stability for ALICE families.</a:t>
            </a:r>
          </a:p>
          <a:p>
            <a:endParaRPr lang="en-US"/>
          </a:p>
          <a:p>
            <a:endParaRPr lang="en-US"/>
          </a:p>
          <a:p>
            <a:r>
              <a:rPr lang="en-US"/>
              <a:t>2. Introduce/Engage with the “Sites of Shaping” Framework</a:t>
            </a:r>
          </a:p>
          <a:p>
            <a:r>
              <a:rPr lang="en-US"/>
              <a:t>Breaking down the six interconnected sites that shape the financial mindsets.</a:t>
            </a:r>
          </a:p>
          <a:p>
            <a:r>
              <a:rPr lang="en-US"/>
              <a:t>Discuss how systemic and personal factors reinforce cycles of scarcity or abundance.</a:t>
            </a:r>
          </a:p>
          <a:p>
            <a:endParaRPr lang="en-US"/>
          </a:p>
          <a:p>
            <a:endParaRPr lang="en-US"/>
          </a:p>
          <a:p>
            <a:r>
              <a:rPr lang="en-US"/>
              <a:t>3. Reflect on Personal &amp; Organizational Practices</a:t>
            </a:r>
          </a:p>
          <a:p>
            <a:r>
              <a:rPr lang="en-US"/>
              <a:t>through a Guided activity where we Map where scarcity and abundance shows up in our own financial mindset.</a:t>
            </a:r>
          </a:p>
          <a:p>
            <a:r>
              <a:rPr lang="en-US"/>
              <a:t>Identify how your organization’s policies and programs may unintentionally reinforce scarcity. And then determine where it shows up for ALICE families.</a:t>
            </a:r>
          </a:p>
          <a:p>
            <a:endParaRPr lang="en-US"/>
          </a:p>
          <a:p>
            <a:endParaRPr lang="en-US"/>
          </a:p>
          <a:p>
            <a:r>
              <a:rPr lang="en-US"/>
              <a:t>4. Explore Healing Money Trauma &amp; Financial Resilience</a:t>
            </a:r>
          </a:p>
          <a:p>
            <a:r>
              <a:rPr lang="en-US"/>
              <a:t>by understanding how historical and generational financial trauma impacts Black and Brown communities.</a:t>
            </a:r>
          </a:p>
          <a:p>
            <a:r>
              <a:rPr lang="en-US"/>
              <a:t>Discuss strategies for breaking scarcity cycles and fostering financial resilience.</a:t>
            </a:r>
          </a:p>
          <a:p>
            <a:endParaRPr lang="en-US"/>
          </a:p>
          <a:p>
            <a:endParaRPr lang="en-US"/>
          </a:p>
          <a:p>
            <a:r>
              <a:rPr lang="en-US"/>
              <a:t>5. Also going to Identify Strategies for Implementing Abundance-Based Solutions</a:t>
            </a:r>
          </a:p>
          <a:p>
            <a:r>
              <a:rPr lang="en-US"/>
              <a:t>Shifting from resource-based financial bandaids to trauma-informed financial empowerment that is sustainable.</a:t>
            </a:r>
          </a:p>
          <a:p>
            <a:r>
              <a:rPr lang="en-US"/>
              <a:t>Learn how to build financial belonging through equity-driven programming.</a:t>
            </a:r>
          </a:p>
          <a:p>
            <a:r>
              <a:rPr lang="en-US"/>
              <a:t>Explore case studies of success where communities have transitioned from scarcity to abundance.</a:t>
            </a:r>
          </a:p>
          <a:p>
            <a:endParaRPr lang="en-US"/>
          </a:p>
          <a:p>
            <a:endParaRPr lang="en-US"/>
          </a:p>
          <a:p>
            <a:r>
              <a:rPr lang="en-US"/>
              <a:t>6. Then lastly, Take Action &amp; Commit to Change by </a:t>
            </a:r>
          </a:p>
          <a:p>
            <a:r>
              <a:rPr lang="en-US"/>
              <a:t>Developing a personal or organizational action step to integrate abundance thinking into your financial programs.</a:t>
            </a:r>
          </a:p>
          <a:p>
            <a:r>
              <a:rPr lang="en-US"/>
              <a:t>This is where we answer the questions - What shifts can we start making today to foster financial healing and resilience?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Scarcity and continual financial trauma have profound effects on the brain’s chemistry and function, particularly through the neurotransmitters like dopamine and oxytocin. </a:t>
            </a:r>
          </a:p>
          <a:p>
            <a:endParaRPr lang="en-US"/>
          </a:p>
          <a:p>
            <a:r>
              <a:rPr lang="en-US"/>
              <a:t>These chemicals regulate motivation, stress response, and social bonding, meaning that prolonged financial stress can rewire the brain, making it harder for individuals to break free from cycles of economic hardship.</a:t>
            </a:r>
          </a:p>
          <a:p>
            <a:endParaRPr lang="en-US"/>
          </a:p>
          <a:p>
            <a:r>
              <a:rPr lang="en-US"/>
              <a:t>1.🧠 Dopamine is the brain’s reward and motivation neurotransmitter—it fuels our drive to pursue opportunities and take action toward our goals.</a:t>
            </a:r>
          </a:p>
          <a:p>
            <a:endParaRPr lang="en-US"/>
          </a:p>
          <a:p>
            <a:r>
              <a:rPr lang="en-US"/>
              <a:t>Chronic financial stress and trauma decreases dopamine production, leading to decision fatigue and reduced motivation to seek financial solutions.</a:t>
            </a:r>
          </a:p>
          <a:p>
            <a:r>
              <a:rPr lang="en-US"/>
              <a:t>When someone is in survival mode, their brain focuses only on short-term survival, making it harder to plan long-term financial strategies like saving or investing.</a:t>
            </a:r>
          </a:p>
          <a:p>
            <a:r>
              <a:rPr lang="en-US"/>
              <a:t>The "scarcity loop" keeps individuals in a cycle where they focus on immediate soothing actions (like buying the purse or taking the trip) rather than big-picture planning (like paying the rent or saving money).</a:t>
            </a:r>
          </a:p>
          <a:p>
            <a:endParaRPr lang="en-US"/>
          </a:p>
          <a:p>
            <a:r>
              <a:rPr lang="en-US"/>
              <a:t>🔴 Example:</a:t>
            </a:r>
          </a:p>
          <a:p>
            <a:r>
              <a:rPr lang="en-US"/>
              <a:t>A person who has lived from paycheck to paycheck for years may struggle to believe that financial improvement is even possible. Their brain has adapted to scarcity, stopped producing enough dopamine-driven motivation to seek new opportunities (e.g., applying for better jobs, investing, or learning financial literacy).</a:t>
            </a:r>
          </a:p>
          <a:p>
            <a:endParaRPr lang="en-US"/>
          </a:p>
          <a:p>
            <a:r>
              <a:rPr lang="en-US"/>
              <a:t>2. 💞 Oxytocin is the bonding and trust hormone—it helps people build relationships, feel secure, and form strong communities.</a:t>
            </a:r>
          </a:p>
          <a:p>
            <a:endParaRPr lang="en-US"/>
          </a:p>
          <a:p>
            <a:r>
              <a:rPr lang="en-US"/>
              <a:t>Continual economic hardship leads to Shame/isolation, making individuals less likely to ask for help, trust financial institutions, or engage in collective economic efforts.</a:t>
            </a:r>
          </a:p>
          <a:p>
            <a:endParaRPr lang="en-US"/>
          </a:p>
          <a:p>
            <a:r>
              <a:rPr lang="en-US"/>
              <a:t>Many Black and Brown communities have historically been exploited by financial systems (e.g., redlining, predatory lending), making it harder to trust wealth-building strategies especially now in our current political climate with the DEI rollbacks, and imigrant targeting.</a:t>
            </a:r>
          </a:p>
          <a:p>
            <a:endParaRPr lang="en-US"/>
          </a:p>
          <a:p>
            <a:r>
              <a:rPr lang="en-US"/>
              <a:t>Without high oxytocin levels, people may fear financial success because it seems unfamiliar or unattainable.</a:t>
            </a:r>
          </a:p>
          <a:p>
            <a:endParaRPr lang="en-US"/>
          </a:p>
          <a:p>
            <a:r>
              <a:rPr lang="en-US"/>
              <a:t>🔴 Example:</a:t>
            </a:r>
          </a:p>
          <a:p>
            <a:r>
              <a:rPr lang="en-US"/>
              <a:t>A family that has experienced generational poverty and discrimination in banking may hesitate to engage in financial systems (e.g., investing, buying homes, applying for business loans), which leads to missed opportunities for wealth accumulation.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The good news is we can rewire our brains to move from Scarcity to Abundance with Neuroplasticity.</a:t>
            </a:r>
          </a:p>
          <a:p>
            <a:endParaRPr lang="en-US"/>
          </a:p>
          <a:p>
            <a:r>
              <a:rPr lang="en-US"/>
              <a:t>Neuroplasticity is the brain's ability to change and adapt throughout life by forming new neural connections. It allows people to relearn behaviors, shift mindsets, and recover from past experiences, including financial trauma and scarcity-based thinking.</a:t>
            </a:r>
          </a:p>
          <a:p>
            <a:endParaRPr lang="en-US"/>
          </a:p>
          <a:p>
            <a:r>
              <a:rPr lang="en-US"/>
              <a:t>So, for those of us who have experienced financial trauma and prolonged stress there is hope!</a:t>
            </a:r>
          </a:p>
          <a:p>
            <a:endParaRPr lang="en-US"/>
          </a:p>
          <a:p>
            <a:r>
              <a:rPr lang="en-US"/>
              <a:t>✅ To increase dopamine (motivation &amp; reward):</a:t>
            </a:r>
          </a:p>
          <a:p>
            <a:endParaRPr lang="en-US"/>
          </a:p>
          <a:p>
            <a:r>
              <a:rPr lang="en-US"/>
              <a:t>Set small, achievable financial goals to trigger dopamine release.</a:t>
            </a:r>
          </a:p>
          <a:p>
            <a:r>
              <a:rPr lang="en-US"/>
              <a:t>Create reward systems around money habits (e.g., celebrating savings milestones).</a:t>
            </a:r>
          </a:p>
          <a:p>
            <a:r>
              <a:rPr lang="en-US"/>
              <a:t>Engage in financial education to build confidence and motivation.</a:t>
            </a:r>
          </a:p>
          <a:p>
            <a:r>
              <a:rPr lang="en-US"/>
              <a:t>✅ To increase oxytocin (trust &amp; connection):</a:t>
            </a:r>
          </a:p>
          <a:p>
            <a:endParaRPr lang="en-US"/>
          </a:p>
          <a:p>
            <a:r>
              <a:rPr lang="en-US"/>
              <a:t>Foster community-based financial support (e.g., cooperative economics, mutual aid).</a:t>
            </a:r>
          </a:p>
          <a:p>
            <a:r>
              <a:rPr lang="en-US"/>
              <a:t>Repair financial trust through trauma-informed financial education.</a:t>
            </a:r>
          </a:p>
          <a:p>
            <a:r>
              <a:rPr lang="en-US"/>
              <a:t>Encourage storytelling around financial resilience, helping people see examples of abundance.</a:t>
            </a:r>
          </a:p>
          <a:p>
            <a:r>
              <a:rPr lang="en-US"/>
              <a:t>✅ To reduce cortisol (stress &amp; fear):</a:t>
            </a:r>
          </a:p>
          <a:p>
            <a:endParaRPr lang="en-US"/>
          </a:p>
          <a:p>
            <a:r>
              <a:rPr lang="en-US"/>
              <a:t>Shift financial coaching from shame-based narratives to empowerment-based approaches.</a:t>
            </a:r>
          </a:p>
          <a:p>
            <a:r>
              <a:rPr lang="en-US"/>
              <a:t>Encourage mindfulness and stress-reduction techniques in financial planning (e.g., taking breaks before making big financial decisions).</a:t>
            </a:r>
          </a:p>
          <a:p>
            <a:r>
              <a:rPr lang="en-US"/>
              <a:t>Reframe money as a tool for growth and well-being, rather than a constant source of stress.</a:t>
            </a:r>
          </a:p>
          <a:p>
            <a:r>
              <a:rPr lang="en-US"/>
              <a:t>Final Takeaway: Scarcity Rewires the Brain, but Abundance Can Heal It</a:t>
            </a:r>
          </a:p>
          <a:p>
            <a:r>
              <a:rPr lang="en-US"/>
              <a:t>Financial trauma isn't just about money—it’s about brain chemistry, stress, and survival. The more we understand how scarcity affects dopamine, oxytocin, and cortisol, the more we can design trauma-informed financial programs that help Black and Brown communities shift from financial fear to empowerment.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We’re going to explore how our mindsets around abundance and scarcity are influenced by various layers of our lives. </a:t>
            </a:r>
          </a:p>
          <a:p>
            <a:endParaRPr lang="en-US"/>
          </a:p>
          <a:p>
            <a:r>
              <a:rPr lang="en-US"/>
              <a:t>These layers are what we call 'Sites of Shaping,' </a:t>
            </a:r>
          </a:p>
          <a:p>
            <a:endParaRPr lang="en-US"/>
          </a:p>
          <a:p>
            <a:r>
              <a:rPr lang="en-US"/>
              <a:t>Is anyone already familiar with Sites of Shaping Framework?</a:t>
            </a:r>
          </a:p>
          <a:p>
            <a:endParaRPr lang="en-US"/>
          </a:p>
          <a:p>
            <a:r>
              <a:rPr lang="en-US"/>
              <a:t>The sites of shaping are powerful forces that impact how we view and interact with money, resources, and opportunities. </a:t>
            </a:r>
          </a:p>
          <a:p>
            <a:endParaRPr lang="en-US"/>
          </a:p>
          <a:p>
            <a:r>
              <a:rPr lang="en-US"/>
              <a:t>By understanding these sites, we can begin to reframe scarcity mindsets and foster a culture of abundance for the communities we serve, especially ALICE families and black and brown families who are typically furthest away from access.</a:t>
            </a:r>
          </a:p>
          <a:p>
            <a:endParaRPr lang="en-US"/>
          </a:p>
          <a:p>
            <a:r>
              <a:rPr lang="en-US"/>
              <a:t>The 'Sites of Shaping' framework helps us reflect on where abundance and scarcity show up in our lives. </a:t>
            </a:r>
          </a:p>
          <a:p>
            <a:endParaRPr lang="en-US"/>
          </a:p>
          <a:p>
            <a:r>
              <a:rPr lang="en-US"/>
              <a:t>It breaks down our experiences into six interconnected layers or sites. </a:t>
            </a:r>
          </a:p>
          <a:p>
            <a:endParaRPr lang="en-US"/>
          </a:p>
          <a:p>
            <a:r>
              <a:rPr lang="en-US"/>
              <a:t>These layers reveal how societal structures, personal beliefs, and community dynamics shape our behaviors and perceptions.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Sites of Shaping framework helps us examine how financial mindsets are influenced by different layers of our lives. Each site/layer can </a:t>
            </a:r>
          </a:p>
          <a:p>
            <a:endParaRPr lang="en-US"/>
          </a:p>
          <a:p>
            <a:r>
              <a:rPr lang="en-US"/>
              <a:t>reinforce scarcity—a feeling of never having enough—</a:t>
            </a:r>
          </a:p>
          <a:p>
            <a:endParaRPr lang="en-US"/>
          </a:p>
          <a:p>
            <a:r>
              <a:rPr lang="en-US"/>
              <a:t>or abundance—a belief that resources can grow and sustain communities.</a:t>
            </a:r>
          </a:p>
          <a:p>
            <a:endParaRPr lang="en-US"/>
          </a:p>
          <a:p>
            <a:r>
              <a:rPr lang="en-US"/>
              <a:t>1. Spirit/Landscape (The Cultural and environmental influences on financial beliefs)</a:t>
            </a:r>
          </a:p>
          <a:p>
            <a:endParaRPr lang="en-US"/>
          </a:p>
          <a:p>
            <a:r>
              <a:rPr lang="en-US"/>
              <a:t>Scarcity Example: A person from an oppressed community might feel that their ancestors were stripped of generational wealth and land, leaving them with a sense of financial hopelessness. They may internalize financial struggle as part of their identity. And then it becomes almost impossible for them to change/adapt</a:t>
            </a:r>
          </a:p>
          <a:p>
            <a:endParaRPr lang="en-US"/>
          </a:p>
          <a:p>
            <a:r>
              <a:rPr lang="en-US"/>
              <a:t>Abundance Example: Some Indigenous and African cultures emphasize reciprocity, stewardship, and interconnected wealth—believing that financial wellness is tied to communal and spiritual well-being rather than individual accumulation..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Sites of Shaping framework helps us examine how financial mindsets are influenced by different layers of our lives. Each site/layer can </a:t>
            </a:r>
          </a:p>
          <a:p>
            <a:endParaRPr lang="en-US"/>
          </a:p>
          <a:p>
            <a:r>
              <a:rPr lang="en-US"/>
              <a:t>reinforce scarcity—a feeling of never having enough—</a:t>
            </a:r>
          </a:p>
          <a:p>
            <a:endParaRPr lang="en-US"/>
          </a:p>
          <a:p>
            <a:r>
              <a:rPr lang="en-US"/>
              <a:t>or abundance—a belief that resources can grow and sustain communities.</a:t>
            </a:r>
          </a:p>
          <a:p>
            <a:endParaRPr lang="en-US"/>
          </a:p>
          <a:p>
            <a:endParaRPr lang="en-US"/>
          </a:p>
          <a:p>
            <a:r>
              <a:rPr lang="en-US"/>
              <a:t>2. Social Norms/Historical Forces (Systemic inequities, racial wealth gaps, and societal expectations around money)</a:t>
            </a:r>
          </a:p>
          <a:p>
            <a:endParaRPr lang="en-US"/>
          </a:p>
          <a:p>
            <a:r>
              <a:rPr lang="en-US"/>
              <a:t>Scarcity Example: Black and Brown families have historically been excluded from wealth-building opportunities like homeownership due to redlining, systemic oppresion and white supremacy. This can create a belief that financial success is unattainable, leading to cycles of debt reliance or fear of investment.</a:t>
            </a:r>
          </a:p>
          <a:p>
            <a:endParaRPr lang="en-US"/>
          </a:p>
          <a:p>
            <a:r>
              <a:rPr lang="en-US"/>
              <a:t>Abundance Example: Recognizing historical patterns allows communities to break the cycle through financial literacy, cooperative economics, and community-led investment models (e.g., credit unions, land trusts, and reparations movements).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Sites of Shaping framework helps us examine how financial mindsets are influenced by different layers of our lives. Each site/layer can </a:t>
            </a:r>
          </a:p>
          <a:p>
            <a:endParaRPr lang="en-US"/>
          </a:p>
          <a:p>
            <a:r>
              <a:rPr lang="en-US"/>
              <a:t>reinforce scarcity—a feeling of never having enough—</a:t>
            </a:r>
          </a:p>
          <a:p>
            <a:endParaRPr lang="en-US"/>
          </a:p>
          <a:p>
            <a:r>
              <a:rPr lang="en-US"/>
              <a:t>or abundance—a belief that resources can grow and sustain communities.</a:t>
            </a:r>
          </a:p>
          <a:p>
            <a:endParaRPr lang="en-US"/>
          </a:p>
          <a:p>
            <a:r>
              <a:rPr lang="en-US"/>
              <a:t>3. Institution (Policies, workplaces, and financial systems that shape access to resources)</a:t>
            </a:r>
          </a:p>
          <a:p>
            <a:endParaRPr lang="en-US"/>
          </a:p>
          <a:p>
            <a:r>
              <a:rPr lang="en-US"/>
              <a:t>Scarcity Example: A worker at a company with low wages, no benefits, and no job security may believe they are stuck in survival mode, with no opportunity for financial advancement. Similarly, nonprofit organizations that rely on restrictive grant funding may struggle with a scarcity mindset, thinking they must always compete for limited resources.</a:t>
            </a:r>
          </a:p>
          <a:p>
            <a:endParaRPr lang="en-US"/>
          </a:p>
          <a:p>
            <a:r>
              <a:rPr lang="en-US"/>
              <a:t>Abundance Example: Institutions that prioritize pay equity, financial wellness programs, and employee ownership models create sustainable wealth-building opportunities. Community-centered organizations that seek collaborative funding instead of competitive, scarcity-driven grant models build stronger ecosystems.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Sites of Shaping framework helps us examine how financial mindsets are influenced by different layers of our lives. Each site/layer can </a:t>
            </a:r>
          </a:p>
          <a:p>
            <a:endParaRPr lang="en-US"/>
          </a:p>
          <a:p>
            <a:r>
              <a:rPr lang="en-US"/>
              <a:t>reinforce scarcity—a feeling of never having enough—</a:t>
            </a:r>
          </a:p>
          <a:p>
            <a:endParaRPr lang="en-US"/>
          </a:p>
          <a:p>
            <a:r>
              <a:rPr lang="en-US"/>
              <a:t>or abundance—a belief that resources can grow and sustain communities.</a:t>
            </a:r>
          </a:p>
          <a:p>
            <a:endParaRPr lang="en-US"/>
          </a:p>
          <a:p>
            <a:endParaRPr lang="en-US"/>
          </a:p>
          <a:p>
            <a:endParaRPr lang="en-US"/>
          </a:p>
          <a:p>
            <a:r>
              <a:rPr lang="en-US"/>
              <a:t>4. Community (Social networks, mutual aid, and collective support systems)</a:t>
            </a:r>
          </a:p>
          <a:p>
            <a:endParaRPr lang="en-US"/>
          </a:p>
          <a:p>
            <a:r>
              <a:rPr lang="en-US"/>
              <a:t>Scarcity Example: In neighborhoods with high poverty rates, residents may feel like financial success means “leaving” rather than reinvesting in the community. They might believe resources are limited and that helping others takes away from their own security. Very competitive versus collaborative</a:t>
            </a:r>
          </a:p>
          <a:p>
            <a:endParaRPr lang="en-US"/>
          </a:p>
          <a:p>
            <a:r>
              <a:rPr lang="en-US"/>
              <a:t>Abundance Example: Communities that embrace cooperative economics (e.g., buying from Black and Brown-owned businesses, participating in mutual aid networks, and supporting group investment models) generate financial resilience and long-term wealth.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479825"/>
            <a:ext cx="18288000" cy="1423600"/>
            <a:chOff x="0" y="0"/>
            <a:chExt cx="6554006" cy="510186"/>
          </a:xfrm>
        </p:grpSpPr>
        <p:sp>
          <p:nvSpPr>
            <p:cNvPr id="3" name="Freeform 3"/>
            <p:cNvSpPr/>
            <p:nvPr/>
          </p:nvSpPr>
          <p:spPr>
            <a:xfrm>
              <a:off x="0" y="0"/>
              <a:ext cx="6554006" cy="510186"/>
            </a:xfrm>
            <a:custGeom>
              <a:avLst/>
              <a:gdLst/>
              <a:ahLst/>
              <a:cxnLst/>
              <a:rect l="l" t="t" r="r" b="b"/>
              <a:pathLst>
                <a:path w="6554006" h="510186">
                  <a:moveTo>
                    <a:pt x="0" y="0"/>
                  </a:moveTo>
                  <a:lnTo>
                    <a:pt x="6554006" y="0"/>
                  </a:lnTo>
                  <a:lnTo>
                    <a:pt x="6554006" y="510186"/>
                  </a:lnTo>
                  <a:lnTo>
                    <a:pt x="0" y="510186"/>
                  </a:lnTo>
                  <a:close/>
                </a:path>
              </a:pathLst>
            </a:custGeom>
            <a:solidFill>
              <a:srgbClr val="377E7E"/>
            </a:solidFill>
          </p:spPr>
          <p:txBody>
            <a:bodyPr/>
            <a:lstStyle/>
            <a:p>
              <a:endParaRPr lang="en-US"/>
            </a:p>
          </p:txBody>
        </p:sp>
        <p:sp>
          <p:nvSpPr>
            <p:cNvPr id="4" name="TextBox 4"/>
            <p:cNvSpPr txBox="1"/>
            <p:nvPr/>
          </p:nvSpPr>
          <p:spPr>
            <a:xfrm>
              <a:off x="0" y="-28575"/>
              <a:ext cx="6554006" cy="538761"/>
            </a:xfrm>
            <a:prstGeom prst="rect">
              <a:avLst/>
            </a:prstGeom>
          </p:spPr>
          <p:txBody>
            <a:bodyPr lIns="50800" tIns="50800" rIns="50800" bIns="50800" rtlCol="0" anchor="ctr"/>
            <a:lstStyle/>
            <a:p>
              <a:pPr algn="ctr">
                <a:lnSpc>
                  <a:spcPts val="1960"/>
                </a:lnSpc>
                <a:spcBef>
                  <a:spcPct val="0"/>
                </a:spcBef>
              </a:pPr>
              <a:endParaRPr/>
            </a:p>
          </p:txBody>
        </p:sp>
      </p:grpSp>
      <p:sp>
        <p:nvSpPr>
          <p:cNvPr id="5" name="TextBox 5"/>
          <p:cNvSpPr txBox="1"/>
          <p:nvPr/>
        </p:nvSpPr>
        <p:spPr>
          <a:xfrm>
            <a:off x="568118" y="1416632"/>
            <a:ext cx="17519367" cy="2419495"/>
          </a:xfrm>
          <a:prstGeom prst="rect">
            <a:avLst/>
          </a:prstGeom>
        </p:spPr>
        <p:txBody>
          <a:bodyPr lIns="0" tIns="0" rIns="0" bIns="0" rtlCol="0" anchor="t">
            <a:spAutoFit/>
          </a:bodyPr>
          <a:lstStyle/>
          <a:p>
            <a:pPr algn="ctr">
              <a:lnSpc>
                <a:spcPts val="18528"/>
              </a:lnSpc>
            </a:pPr>
            <a:r>
              <a:rPr lang="en-US" sz="17316" b="1" spc="1489">
                <a:solidFill>
                  <a:srgbClr val="D6B659"/>
                </a:solidFill>
                <a:latin typeface="Antonio Ultra-Bold"/>
                <a:ea typeface="Antonio Ultra-Bold"/>
                <a:cs typeface="Antonio Ultra-Bold"/>
                <a:sym typeface="Antonio Ultra-Bold"/>
              </a:rPr>
              <a:t>BEYOND SCARCITY </a:t>
            </a:r>
          </a:p>
        </p:txBody>
      </p:sp>
      <p:sp>
        <p:nvSpPr>
          <p:cNvPr id="6" name="TextBox 6"/>
          <p:cNvSpPr txBox="1"/>
          <p:nvPr/>
        </p:nvSpPr>
        <p:spPr>
          <a:xfrm>
            <a:off x="811475" y="3919715"/>
            <a:ext cx="14241437" cy="2428521"/>
          </a:xfrm>
          <a:prstGeom prst="rect">
            <a:avLst/>
          </a:prstGeom>
        </p:spPr>
        <p:txBody>
          <a:bodyPr lIns="0" tIns="0" rIns="0" bIns="0" rtlCol="0" anchor="t">
            <a:spAutoFit/>
          </a:bodyPr>
          <a:lstStyle/>
          <a:p>
            <a:pPr algn="l">
              <a:lnSpc>
                <a:spcPts val="9554"/>
              </a:lnSpc>
            </a:pPr>
            <a:r>
              <a:rPr lang="en-US" sz="7896" spc="915">
                <a:solidFill>
                  <a:srgbClr val="883E56"/>
                </a:solidFill>
                <a:latin typeface="Public Sans"/>
                <a:ea typeface="Public Sans"/>
                <a:cs typeface="Public Sans"/>
                <a:sym typeface="Public Sans"/>
              </a:rPr>
              <a:t>Reimagining Abundance </a:t>
            </a:r>
          </a:p>
          <a:p>
            <a:pPr marL="0" lvl="0" indent="0" algn="l">
              <a:lnSpc>
                <a:spcPts val="9554"/>
              </a:lnSpc>
            </a:pPr>
            <a:r>
              <a:rPr lang="en-US" sz="7896" spc="915">
                <a:solidFill>
                  <a:srgbClr val="883E56"/>
                </a:solidFill>
                <a:latin typeface="Public Sans"/>
                <a:ea typeface="Public Sans"/>
                <a:cs typeface="Public Sans"/>
                <a:sym typeface="Public Sans"/>
              </a:rPr>
              <a:t>in Challenging Times</a:t>
            </a:r>
          </a:p>
        </p:txBody>
      </p:sp>
      <p:grpSp>
        <p:nvGrpSpPr>
          <p:cNvPr id="7" name="Group 7"/>
          <p:cNvGrpSpPr/>
          <p:nvPr/>
        </p:nvGrpSpPr>
        <p:grpSpPr>
          <a:xfrm>
            <a:off x="-190120" y="8669337"/>
            <a:ext cx="17819391" cy="1234088"/>
            <a:chOff x="0" y="0"/>
            <a:chExt cx="23759189" cy="1645451"/>
          </a:xfrm>
        </p:grpSpPr>
        <p:sp>
          <p:nvSpPr>
            <p:cNvPr id="8" name="TextBox 8"/>
            <p:cNvSpPr txBox="1"/>
            <p:nvPr/>
          </p:nvSpPr>
          <p:spPr>
            <a:xfrm>
              <a:off x="18961456" y="153980"/>
              <a:ext cx="4797732" cy="1046707"/>
            </a:xfrm>
            <a:prstGeom prst="rect">
              <a:avLst/>
            </a:prstGeom>
          </p:spPr>
          <p:txBody>
            <a:bodyPr lIns="0" tIns="0" rIns="0" bIns="0" rtlCol="0" anchor="t">
              <a:spAutoFit/>
            </a:bodyPr>
            <a:lstStyle/>
            <a:p>
              <a:pPr algn="r">
                <a:lnSpc>
                  <a:spcPts val="3112"/>
                </a:lnSpc>
              </a:pPr>
              <a:r>
                <a:rPr lang="en-US" sz="2394">
                  <a:solidFill>
                    <a:srgbClr val="FFFFFF"/>
                  </a:solidFill>
                  <a:latin typeface="Public Sans"/>
                  <a:ea typeface="Public Sans"/>
                  <a:cs typeface="Public Sans"/>
                  <a:sym typeface="Public Sans"/>
                </a:rPr>
                <a:t>Jenefeness Franke, MBA</a:t>
              </a:r>
            </a:p>
            <a:p>
              <a:pPr marL="0" lvl="0" indent="0" algn="r">
                <a:lnSpc>
                  <a:spcPts val="3112"/>
                </a:lnSpc>
              </a:pPr>
              <a:r>
                <a:rPr lang="en-US" sz="2394">
                  <a:solidFill>
                    <a:srgbClr val="FFFFFF"/>
                  </a:solidFill>
                  <a:latin typeface="Public Sans"/>
                  <a:ea typeface="Public Sans"/>
                  <a:cs typeface="Public Sans"/>
                  <a:sym typeface="Public Sans"/>
                </a:rPr>
                <a:t>Financial Therapist</a:t>
              </a:r>
            </a:p>
          </p:txBody>
        </p:sp>
        <p:sp>
          <p:nvSpPr>
            <p:cNvPr id="9" name="TextBox 9"/>
            <p:cNvSpPr txBox="1"/>
            <p:nvPr/>
          </p:nvSpPr>
          <p:spPr>
            <a:xfrm>
              <a:off x="10204447" y="50599"/>
              <a:ext cx="5777694" cy="1594851"/>
            </a:xfrm>
            <a:prstGeom prst="rect">
              <a:avLst/>
            </a:prstGeom>
          </p:spPr>
          <p:txBody>
            <a:bodyPr lIns="0" tIns="0" rIns="0" bIns="0" rtlCol="0" anchor="t">
              <a:spAutoFit/>
            </a:bodyPr>
            <a:lstStyle/>
            <a:p>
              <a:pPr algn="r">
                <a:lnSpc>
                  <a:spcPts val="3180"/>
                </a:lnSpc>
              </a:pPr>
              <a:r>
                <a:rPr lang="en-US" sz="2446">
                  <a:solidFill>
                    <a:srgbClr val="FFFFFF"/>
                  </a:solidFill>
                  <a:latin typeface="Public Sans"/>
                  <a:ea typeface="Public Sans"/>
                  <a:cs typeface="Public Sans"/>
                  <a:sym typeface="Public Sans"/>
                </a:rPr>
                <a:t>Sabrina Smith</a:t>
              </a:r>
            </a:p>
            <a:p>
              <a:pPr algn="r">
                <a:lnSpc>
                  <a:spcPts val="3180"/>
                </a:lnSpc>
              </a:pPr>
              <a:r>
                <a:rPr lang="en-US" sz="2446">
                  <a:solidFill>
                    <a:srgbClr val="FFFFFF"/>
                  </a:solidFill>
                  <a:latin typeface="Public Sans"/>
                  <a:ea typeface="Public Sans"/>
                  <a:cs typeface="Public Sans"/>
                  <a:sym typeface="Public Sans"/>
                </a:rPr>
                <a:t>Community Lending Manager</a:t>
              </a:r>
            </a:p>
            <a:p>
              <a:pPr marL="0" lvl="0" indent="0" algn="r">
                <a:lnSpc>
                  <a:spcPts val="3180"/>
                </a:lnSpc>
              </a:pPr>
              <a:endParaRPr lang="en-US" sz="2446">
                <a:solidFill>
                  <a:srgbClr val="FFFFFF"/>
                </a:solidFill>
                <a:latin typeface="Public Sans"/>
                <a:ea typeface="Public Sans"/>
                <a:cs typeface="Public Sans"/>
                <a:sym typeface="Public Sans"/>
              </a:endParaRPr>
            </a:p>
          </p:txBody>
        </p:sp>
        <p:sp>
          <p:nvSpPr>
            <p:cNvPr id="10" name="TextBox 10"/>
            <p:cNvSpPr txBox="1"/>
            <p:nvPr/>
          </p:nvSpPr>
          <p:spPr>
            <a:xfrm>
              <a:off x="0" y="-38100"/>
              <a:ext cx="8385265" cy="1683551"/>
            </a:xfrm>
            <a:prstGeom prst="rect">
              <a:avLst/>
            </a:prstGeom>
          </p:spPr>
          <p:txBody>
            <a:bodyPr lIns="0" tIns="0" rIns="0" bIns="0" rtlCol="0" anchor="t">
              <a:spAutoFit/>
            </a:bodyPr>
            <a:lstStyle/>
            <a:p>
              <a:pPr algn="r">
                <a:lnSpc>
                  <a:spcPts val="3340"/>
                </a:lnSpc>
              </a:pPr>
              <a:r>
                <a:rPr lang="en-US" sz="2569">
                  <a:solidFill>
                    <a:srgbClr val="FFFFFF"/>
                  </a:solidFill>
                  <a:latin typeface="Public Sans"/>
                  <a:ea typeface="Public Sans"/>
                  <a:cs typeface="Public Sans"/>
                  <a:sym typeface="Public Sans"/>
                </a:rPr>
                <a:t> Lynn Willis</a:t>
              </a:r>
            </a:p>
            <a:p>
              <a:pPr algn="r">
                <a:lnSpc>
                  <a:spcPts val="3340"/>
                </a:lnSpc>
              </a:pPr>
              <a:r>
                <a:rPr lang="en-US" sz="2569">
                  <a:solidFill>
                    <a:srgbClr val="FFFFFF"/>
                  </a:solidFill>
                  <a:latin typeface="Public Sans"/>
                  <a:ea typeface="Public Sans"/>
                  <a:cs typeface="Public Sans"/>
                  <a:sym typeface="Public Sans"/>
                </a:rPr>
                <a:t>Director of Family Stability Initiatives</a:t>
              </a:r>
            </a:p>
            <a:p>
              <a:pPr marL="0" lvl="0" indent="0" algn="r">
                <a:lnSpc>
                  <a:spcPts val="3340"/>
                </a:lnSpc>
              </a:pPr>
              <a:endParaRPr lang="en-US" sz="2569">
                <a:solidFill>
                  <a:srgbClr val="FFFFFF"/>
                </a:solidFill>
                <a:latin typeface="Public Sans"/>
                <a:ea typeface="Public Sans"/>
                <a:cs typeface="Public Sans"/>
                <a:sym typeface="Public Sans"/>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85640" y="2199632"/>
            <a:ext cx="8716721" cy="7885703"/>
          </a:xfrm>
          <a:custGeom>
            <a:avLst/>
            <a:gdLst/>
            <a:ahLst/>
            <a:cxnLst/>
            <a:rect l="l" t="t" r="r" b="b"/>
            <a:pathLst>
              <a:path w="8716721" h="7885703">
                <a:moveTo>
                  <a:pt x="0" y="0"/>
                </a:moveTo>
                <a:lnTo>
                  <a:pt x="8716720" y="0"/>
                </a:lnTo>
                <a:lnTo>
                  <a:pt x="8716720" y="7885702"/>
                </a:lnTo>
                <a:lnTo>
                  <a:pt x="0" y="7885702"/>
                </a:lnTo>
                <a:lnTo>
                  <a:pt x="0" y="0"/>
                </a:lnTo>
                <a:close/>
              </a:path>
            </a:pathLst>
          </a:custGeom>
          <a:blipFill>
            <a:blip r:embed="rId3"/>
            <a:stretch>
              <a:fillRect t="-1963" b="-1963"/>
            </a:stretch>
          </a:blipFill>
        </p:spPr>
        <p:txBody>
          <a:bodyPr/>
          <a:lstStyle/>
          <a:p>
            <a:endParaRPr lang="en-US"/>
          </a:p>
        </p:txBody>
      </p:sp>
      <p:sp>
        <p:nvSpPr>
          <p:cNvPr id="3" name="Freeform 3"/>
          <p:cNvSpPr/>
          <p:nvPr/>
        </p:nvSpPr>
        <p:spPr>
          <a:xfrm>
            <a:off x="14594362" y="6615559"/>
            <a:ext cx="3469372" cy="1411954"/>
          </a:xfrm>
          <a:custGeom>
            <a:avLst/>
            <a:gdLst/>
            <a:ahLst/>
            <a:cxnLst/>
            <a:rect l="l" t="t" r="r" b="b"/>
            <a:pathLst>
              <a:path w="3469372" h="1411954">
                <a:moveTo>
                  <a:pt x="0" y="0"/>
                </a:moveTo>
                <a:lnTo>
                  <a:pt x="3469371" y="0"/>
                </a:lnTo>
                <a:lnTo>
                  <a:pt x="3469371" y="1411954"/>
                </a:lnTo>
                <a:lnTo>
                  <a:pt x="0" y="1411954"/>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667228" y="946117"/>
            <a:ext cx="16252275" cy="1461135"/>
          </a:xfrm>
          <a:prstGeom prst="rect">
            <a:avLst/>
          </a:prstGeom>
        </p:spPr>
        <p:txBody>
          <a:bodyPr lIns="0" tIns="0" rIns="0" bIns="0" rtlCol="0" anchor="t">
            <a:spAutoFit/>
          </a:bodyPr>
          <a:lstStyle/>
          <a:p>
            <a:pPr algn="l">
              <a:lnSpc>
                <a:spcPts val="9180"/>
              </a:lnSpc>
            </a:pPr>
            <a:r>
              <a:rPr lang="en-US" sz="15300" b="1">
                <a:solidFill>
                  <a:srgbClr val="377E7E"/>
                </a:solidFill>
                <a:latin typeface="Antonio Ultra-Bold"/>
                <a:ea typeface="Antonio Ultra-Bold"/>
                <a:cs typeface="Antonio Ultra-Bold"/>
                <a:sym typeface="Antonio Ultra-Bold"/>
              </a:rPr>
              <a:t>SIX SITES OF SHAPING</a:t>
            </a:r>
          </a:p>
        </p:txBody>
      </p:sp>
      <p:sp>
        <p:nvSpPr>
          <p:cNvPr id="5" name="Freeform 5"/>
          <p:cNvSpPr/>
          <p:nvPr/>
        </p:nvSpPr>
        <p:spPr>
          <a:xfrm>
            <a:off x="14825112" y="7860417"/>
            <a:ext cx="3007871" cy="1183096"/>
          </a:xfrm>
          <a:custGeom>
            <a:avLst/>
            <a:gdLst/>
            <a:ahLst/>
            <a:cxnLst/>
            <a:rect l="l" t="t" r="r" b="b"/>
            <a:pathLst>
              <a:path w="3007871" h="1183096">
                <a:moveTo>
                  <a:pt x="0" y="0"/>
                </a:moveTo>
                <a:lnTo>
                  <a:pt x="3007871" y="0"/>
                </a:lnTo>
                <a:lnTo>
                  <a:pt x="3007871" y="1183096"/>
                </a:lnTo>
                <a:lnTo>
                  <a:pt x="0" y="1183096"/>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5618" y="5510816"/>
            <a:ext cx="3405884" cy="340588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DBE1"/>
            </a:solidFill>
            <a:ln cap="sq">
              <a:noFill/>
              <a:prstDash val="solid"/>
              <a:miter/>
            </a:ln>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2075618" y="1666875"/>
            <a:ext cx="15183682" cy="2795728"/>
          </a:xfrm>
          <a:prstGeom prst="rect">
            <a:avLst/>
          </a:prstGeom>
        </p:spPr>
        <p:txBody>
          <a:bodyPr lIns="0" tIns="0" rIns="0" bIns="0" rtlCol="0" anchor="t">
            <a:spAutoFit/>
          </a:bodyPr>
          <a:lstStyle/>
          <a:p>
            <a:pPr algn="r">
              <a:lnSpc>
                <a:spcPts val="6816"/>
              </a:lnSpc>
            </a:pPr>
            <a:r>
              <a:rPr lang="en-US" sz="11360" b="1">
                <a:solidFill>
                  <a:srgbClr val="2746B4"/>
                </a:solidFill>
                <a:latin typeface="Antonio Ultra-Bold"/>
                <a:ea typeface="Antonio Ultra-Bold"/>
                <a:cs typeface="Antonio Ultra-Bold"/>
                <a:sym typeface="Antonio Ultra-Bold"/>
              </a:rPr>
              <a:t>5.SITES OF SHAPING</a:t>
            </a:r>
          </a:p>
          <a:p>
            <a:pPr algn="r">
              <a:lnSpc>
                <a:spcPts val="20221"/>
              </a:lnSpc>
            </a:pPr>
            <a:r>
              <a:rPr lang="en-US" sz="11360" b="1">
                <a:solidFill>
                  <a:srgbClr val="73DBE1"/>
                </a:solidFill>
                <a:latin typeface="Antonio Ultra-Bold"/>
                <a:ea typeface="Antonio Ultra-Bold"/>
                <a:cs typeface="Antonio Ultra-Bold"/>
                <a:sym typeface="Antonio Ultra-Bold"/>
              </a:rPr>
              <a:t>FAMILY/INTIMATE NETWORK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77E7E"/>
        </a:solidFill>
        <a:effectLst/>
      </p:bgPr>
    </p:bg>
    <p:spTree>
      <p:nvGrpSpPr>
        <p:cNvPr id="1" name=""/>
        <p:cNvGrpSpPr/>
        <p:nvPr/>
      </p:nvGrpSpPr>
      <p:grpSpPr>
        <a:xfrm>
          <a:off x="0" y="0"/>
          <a:ext cx="0" cy="0"/>
          <a:chOff x="0" y="0"/>
          <a:chExt cx="0" cy="0"/>
        </a:xfrm>
      </p:grpSpPr>
      <p:grpSp>
        <p:nvGrpSpPr>
          <p:cNvPr id="2" name="Group 2"/>
          <p:cNvGrpSpPr/>
          <p:nvPr/>
        </p:nvGrpSpPr>
        <p:grpSpPr>
          <a:xfrm>
            <a:off x="4803184" y="6728965"/>
            <a:ext cx="2529335" cy="25293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7091376" y="1844200"/>
            <a:ext cx="10167924" cy="2795728"/>
          </a:xfrm>
          <a:prstGeom prst="rect">
            <a:avLst/>
          </a:prstGeom>
        </p:spPr>
        <p:txBody>
          <a:bodyPr lIns="0" tIns="0" rIns="0" bIns="0" rtlCol="0" anchor="t">
            <a:spAutoFit/>
          </a:bodyPr>
          <a:lstStyle/>
          <a:p>
            <a:pPr algn="r">
              <a:lnSpc>
                <a:spcPts val="6816"/>
              </a:lnSpc>
            </a:pPr>
            <a:r>
              <a:rPr lang="en-US" sz="11360" b="1">
                <a:solidFill>
                  <a:srgbClr val="F7BC25"/>
                </a:solidFill>
                <a:latin typeface="Antonio Ultra-Bold"/>
                <a:ea typeface="Antonio Ultra-Bold"/>
                <a:cs typeface="Antonio Ultra-Bold"/>
                <a:sym typeface="Antonio Ultra-Bold"/>
              </a:rPr>
              <a:t>6.SITES OF SHAPING</a:t>
            </a:r>
          </a:p>
          <a:p>
            <a:pPr algn="r">
              <a:lnSpc>
                <a:spcPts val="20221"/>
              </a:lnSpc>
            </a:pPr>
            <a:r>
              <a:rPr lang="en-US" sz="11360" b="1">
                <a:solidFill>
                  <a:srgbClr val="FFFFFF"/>
                </a:solidFill>
                <a:latin typeface="Antonio Ultra-Bold"/>
                <a:ea typeface="Antonio Ultra-Bold"/>
                <a:cs typeface="Antonio Ultra-Bold"/>
                <a:sym typeface="Antonio Ultra-Bold"/>
              </a:rPr>
              <a:t>INDIVIDUAL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3377" y="2212298"/>
            <a:ext cx="8716721" cy="7885703"/>
          </a:xfrm>
          <a:custGeom>
            <a:avLst/>
            <a:gdLst/>
            <a:ahLst/>
            <a:cxnLst/>
            <a:rect l="l" t="t" r="r" b="b"/>
            <a:pathLst>
              <a:path w="8716721" h="7885703">
                <a:moveTo>
                  <a:pt x="0" y="0"/>
                </a:moveTo>
                <a:lnTo>
                  <a:pt x="8716721" y="0"/>
                </a:lnTo>
                <a:lnTo>
                  <a:pt x="8716721" y="7885703"/>
                </a:lnTo>
                <a:lnTo>
                  <a:pt x="0" y="7885703"/>
                </a:lnTo>
                <a:lnTo>
                  <a:pt x="0" y="0"/>
                </a:lnTo>
                <a:close/>
              </a:path>
            </a:pathLst>
          </a:custGeom>
          <a:blipFill>
            <a:blip r:embed="rId3"/>
            <a:stretch>
              <a:fillRect t="-1963" b="-1963"/>
            </a:stretch>
          </a:blipFill>
        </p:spPr>
        <p:txBody>
          <a:bodyPr/>
          <a:lstStyle/>
          <a:p>
            <a:endParaRPr lang="en-US"/>
          </a:p>
        </p:txBody>
      </p:sp>
      <p:sp>
        <p:nvSpPr>
          <p:cNvPr id="3" name="TextBox 3"/>
          <p:cNvSpPr txBox="1"/>
          <p:nvPr/>
        </p:nvSpPr>
        <p:spPr>
          <a:xfrm>
            <a:off x="667228" y="946117"/>
            <a:ext cx="13693732" cy="1461135"/>
          </a:xfrm>
          <a:prstGeom prst="rect">
            <a:avLst/>
          </a:prstGeom>
        </p:spPr>
        <p:txBody>
          <a:bodyPr lIns="0" tIns="0" rIns="0" bIns="0" rtlCol="0" anchor="t">
            <a:spAutoFit/>
          </a:bodyPr>
          <a:lstStyle/>
          <a:p>
            <a:pPr algn="l">
              <a:lnSpc>
                <a:spcPts val="9180"/>
              </a:lnSpc>
            </a:pPr>
            <a:r>
              <a:rPr lang="en-US" sz="15300" b="1">
                <a:solidFill>
                  <a:srgbClr val="377E7E"/>
                </a:solidFill>
                <a:latin typeface="Antonio Ultra-Bold"/>
                <a:ea typeface="Antonio Ultra-Bold"/>
                <a:cs typeface="Antonio Ultra-Bold"/>
                <a:sym typeface="Antonio Ultra-Bold"/>
              </a:rPr>
              <a:t>SITES OF SHAPING</a:t>
            </a:r>
          </a:p>
        </p:txBody>
      </p:sp>
      <p:sp>
        <p:nvSpPr>
          <p:cNvPr id="4" name="TextBox 4"/>
          <p:cNvSpPr txBox="1"/>
          <p:nvPr/>
        </p:nvSpPr>
        <p:spPr>
          <a:xfrm>
            <a:off x="9958984" y="3958492"/>
            <a:ext cx="6421422" cy="1702427"/>
          </a:xfrm>
          <a:prstGeom prst="rect">
            <a:avLst/>
          </a:prstGeom>
        </p:spPr>
        <p:txBody>
          <a:bodyPr lIns="0" tIns="0" rIns="0" bIns="0" rtlCol="0" anchor="t">
            <a:spAutoFit/>
          </a:bodyPr>
          <a:lstStyle/>
          <a:p>
            <a:pPr algn="l">
              <a:lnSpc>
                <a:spcPts val="4490"/>
              </a:lnSpc>
            </a:pPr>
            <a:r>
              <a:rPr lang="en-US" sz="3454" b="1">
                <a:solidFill>
                  <a:srgbClr val="000000"/>
                </a:solidFill>
                <a:latin typeface="Public Sans Bold"/>
                <a:ea typeface="Public Sans Bold"/>
                <a:cs typeface="Public Sans Bold"/>
                <a:sym typeface="Public Sans Bold"/>
              </a:rPr>
              <a:t>Interconnected Relationship</a:t>
            </a:r>
          </a:p>
          <a:p>
            <a:pPr algn="l">
              <a:lnSpc>
                <a:spcPts val="4490"/>
              </a:lnSpc>
            </a:pPr>
            <a:r>
              <a:rPr lang="en-US" sz="3454" b="1">
                <a:solidFill>
                  <a:srgbClr val="000000"/>
                </a:solidFill>
                <a:latin typeface="Public Sans Bold"/>
                <a:ea typeface="Public Sans Bold"/>
                <a:cs typeface="Public Sans Bold"/>
                <a:sym typeface="Public Sans Bold"/>
              </a:rPr>
              <a:t>Create a System</a:t>
            </a:r>
          </a:p>
          <a:p>
            <a:pPr marL="0" lvl="0" indent="0" algn="l">
              <a:lnSpc>
                <a:spcPts val="4490"/>
              </a:lnSpc>
            </a:pPr>
            <a:r>
              <a:rPr lang="en-US" sz="3454" b="1">
                <a:solidFill>
                  <a:srgbClr val="000000"/>
                </a:solidFill>
                <a:latin typeface="Public Sans Bold"/>
                <a:ea typeface="Public Sans Bold"/>
                <a:cs typeface="Public Sans Bold"/>
                <a:sym typeface="Public Sans Bold"/>
              </a:rPr>
              <a:t>Changes &gt; Ripple Effect</a:t>
            </a:r>
          </a:p>
        </p:txBody>
      </p:sp>
      <p:sp>
        <p:nvSpPr>
          <p:cNvPr id="5" name="Freeform 5"/>
          <p:cNvSpPr/>
          <p:nvPr/>
        </p:nvSpPr>
        <p:spPr>
          <a:xfrm>
            <a:off x="14630424" y="8247657"/>
            <a:ext cx="3007871" cy="1183096"/>
          </a:xfrm>
          <a:custGeom>
            <a:avLst/>
            <a:gdLst/>
            <a:ahLst/>
            <a:cxnLst/>
            <a:rect l="l" t="t" r="r" b="b"/>
            <a:pathLst>
              <a:path w="3007871" h="1183096">
                <a:moveTo>
                  <a:pt x="0" y="0"/>
                </a:moveTo>
                <a:lnTo>
                  <a:pt x="3007871" y="0"/>
                </a:lnTo>
                <a:lnTo>
                  <a:pt x="3007871" y="1183096"/>
                </a:lnTo>
                <a:lnTo>
                  <a:pt x="0" y="1183096"/>
                </a:lnTo>
                <a:lnTo>
                  <a:pt x="0" y="0"/>
                </a:lnTo>
                <a:close/>
              </a:path>
            </a:pathLst>
          </a:custGeom>
          <a:blipFill>
            <a:blip r:embed="rId4"/>
            <a:stretch>
              <a:fillRect/>
            </a:stretch>
          </a:blipFill>
        </p:spPr>
        <p:txBody>
          <a:bodyPr/>
          <a:lstStyle/>
          <a:p>
            <a:endParaRPr lang="en-US"/>
          </a:p>
        </p:txBody>
      </p:sp>
      <p:sp>
        <p:nvSpPr>
          <p:cNvPr id="6" name="Freeform 6"/>
          <p:cNvSpPr/>
          <p:nvPr/>
        </p:nvSpPr>
        <p:spPr>
          <a:xfrm>
            <a:off x="14168924" y="7003035"/>
            <a:ext cx="3469372" cy="1411954"/>
          </a:xfrm>
          <a:custGeom>
            <a:avLst/>
            <a:gdLst/>
            <a:ahLst/>
            <a:cxnLst/>
            <a:rect l="l" t="t" r="r" b="b"/>
            <a:pathLst>
              <a:path w="3469372" h="1411954">
                <a:moveTo>
                  <a:pt x="0" y="0"/>
                </a:moveTo>
                <a:lnTo>
                  <a:pt x="3469371" y="0"/>
                </a:lnTo>
                <a:lnTo>
                  <a:pt x="3469371" y="1411953"/>
                </a:lnTo>
                <a:lnTo>
                  <a:pt x="0" y="1411953"/>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B65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683071" y="2417766"/>
            <a:ext cx="8577245" cy="857724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377E7E"/>
              </a:solidFill>
              <a:prstDash val="solid"/>
              <a:miter/>
            </a:ln>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flipH="1">
            <a:off x="10828618" y="1054274"/>
            <a:ext cx="7705837" cy="11304228"/>
          </a:xfrm>
          <a:custGeom>
            <a:avLst/>
            <a:gdLst/>
            <a:ahLst/>
            <a:cxnLst/>
            <a:rect l="l" t="t" r="r" b="b"/>
            <a:pathLst>
              <a:path w="7705837" h="11304228">
                <a:moveTo>
                  <a:pt x="7705837" y="0"/>
                </a:moveTo>
                <a:lnTo>
                  <a:pt x="0" y="0"/>
                </a:lnTo>
                <a:lnTo>
                  <a:pt x="0" y="11304229"/>
                </a:lnTo>
                <a:lnTo>
                  <a:pt x="7705837" y="11304229"/>
                </a:lnTo>
                <a:lnTo>
                  <a:pt x="7705837" y="0"/>
                </a:lnTo>
                <a:close/>
              </a:path>
            </a:pathLst>
          </a:custGeom>
          <a:blipFill>
            <a:blip r:embed="rId3"/>
            <a:stretch>
              <a:fillRect r="-107357"/>
            </a:stretch>
          </a:blipFill>
        </p:spPr>
        <p:txBody>
          <a:bodyPr/>
          <a:lstStyle/>
          <a:p>
            <a:endParaRPr lang="en-US"/>
          </a:p>
        </p:txBody>
      </p:sp>
      <p:grpSp>
        <p:nvGrpSpPr>
          <p:cNvPr id="6" name="Group 6"/>
          <p:cNvGrpSpPr/>
          <p:nvPr/>
        </p:nvGrpSpPr>
        <p:grpSpPr>
          <a:xfrm>
            <a:off x="180062" y="3671015"/>
            <a:ext cx="3246840" cy="324684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grpSp>
        <p:nvGrpSpPr>
          <p:cNvPr id="9" name="Group 9"/>
          <p:cNvGrpSpPr/>
          <p:nvPr/>
        </p:nvGrpSpPr>
        <p:grpSpPr>
          <a:xfrm>
            <a:off x="8335040" y="6686550"/>
            <a:ext cx="1908157" cy="190815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12" name="Freeform 12"/>
          <p:cNvSpPr/>
          <p:nvPr/>
        </p:nvSpPr>
        <p:spPr>
          <a:xfrm>
            <a:off x="4471792" y="4146173"/>
            <a:ext cx="6356826" cy="5976586"/>
          </a:xfrm>
          <a:custGeom>
            <a:avLst/>
            <a:gdLst/>
            <a:ahLst/>
            <a:cxnLst/>
            <a:rect l="l" t="t" r="r" b="b"/>
            <a:pathLst>
              <a:path w="6356826" h="5976586">
                <a:moveTo>
                  <a:pt x="0" y="0"/>
                </a:moveTo>
                <a:lnTo>
                  <a:pt x="6356826" y="0"/>
                </a:lnTo>
                <a:lnTo>
                  <a:pt x="6356826" y="5976586"/>
                </a:lnTo>
                <a:lnTo>
                  <a:pt x="0" y="5976586"/>
                </a:lnTo>
                <a:lnTo>
                  <a:pt x="0" y="0"/>
                </a:lnTo>
                <a:close/>
              </a:path>
            </a:pathLst>
          </a:custGeom>
          <a:blipFill>
            <a:blip r:embed="rId4"/>
            <a:stretch>
              <a:fillRect/>
            </a:stretch>
          </a:blipFill>
        </p:spPr>
        <p:txBody>
          <a:bodyPr/>
          <a:lstStyle/>
          <a:p>
            <a:endParaRPr lang="en-US"/>
          </a:p>
        </p:txBody>
      </p:sp>
      <p:sp>
        <p:nvSpPr>
          <p:cNvPr id="13" name="TextBox 13"/>
          <p:cNvSpPr txBox="1"/>
          <p:nvPr/>
        </p:nvSpPr>
        <p:spPr>
          <a:xfrm>
            <a:off x="927372" y="396204"/>
            <a:ext cx="10225633" cy="3043506"/>
          </a:xfrm>
          <a:prstGeom prst="rect">
            <a:avLst/>
          </a:prstGeom>
        </p:spPr>
        <p:txBody>
          <a:bodyPr lIns="0" tIns="0" rIns="0" bIns="0" rtlCol="0" anchor="t">
            <a:spAutoFit/>
          </a:bodyPr>
          <a:lstStyle/>
          <a:p>
            <a:pPr algn="l">
              <a:lnSpc>
                <a:spcPts val="11697"/>
              </a:lnSpc>
            </a:pPr>
            <a:r>
              <a:rPr lang="en-US" sz="12059" b="1" spc="-602">
                <a:solidFill>
                  <a:srgbClr val="883E56"/>
                </a:solidFill>
                <a:latin typeface="Antonio Bold"/>
                <a:ea typeface="Antonio Bold"/>
                <a:cs typeface="Antonio Bold"/>
                <a:sym typeface="Antonio Bold"/>
              </a:rPr>
              <a:t>WHERE DOES YOUR SCARCITY SHOW UP?</a:t>
            </a:r>
          </a:p>
        </p:txBody>
      </p:sp>
      <p:sp>
        <p:nvSpPr>
          <p:cNvPr id="14" name="TextBox 14"/>
          <p:cNvSpPr txBox="1"/>
          <p:nvPr/>
        </p:nvSpPr>
        <p:spPr>
          <a:xfrm>
            <a:off x="6589814" y="3543300"/>
            <a:ext cx="5689928" cy="779210"/>
          </a:xfrm>
          <a:prstGeom prst="rect">
            <a:avLst/>
          </a:prstGeom>
        </p:spPr>
        <p:txBody>
          <a:bodyPr lIns="0" tIns="0" rIns="0" bIns="0" rtlCol="0" anchor="t">
            <a:spAutoFit/>
          </a:bodyPr>
          <a:lstStyle/>
          <a:p>
            <a:pPr marL="0" lvl="0" indent="0" algn="l">
              <a:lnSpc>
                <a:spcPts val="6208"/>
              </a:lnSpc>
            </a:pPr>
            <a:r>
              <a:rPr lang="en-US" sz="4775" b="1">
                <a:solidFill>
                  <a:srgbClr val="000000"/>
                </a:solidFill>
                <a:latin typeface="Public Sans Bold"/>
                <a:ea typeface="Public Sans Bold"/>
                <a:cs typeface="Public Sans Bold"/>
                <a:sym typeface="Public Sans Bold"/>
              </a:rPr>
              <a:t>Let’s Map it out</a:t>
            </a:r>
          </a:p>
        </p:txBody>
      </p:sp>
      <p:sp>
        <p:nvSpPr>
          <p:cNvPr id="15" name="AutoShape 15"/>
          <p:cNvSpPr/>
          <p:nvPr/>
        </p:nvSpPr>
        <p:spPr>
          <a:xfrm>
            <a:off x="4985924" y="7816037"/>
            <a:ext cx="6492240" cy="0"/>
          </a:xfrm>
          <a:prstGeom prst="line">
            <a:avLst/>
          </a:prstGeom>
          <a:ln w="38100" cap="flat">
            <a:solidFill>
              <a:srgbClr val="000000"/>
            </a:solidFill>
            <a:prstDash val="solid"/>
            <a:headEnd type="none" w="sm" len="sm"/>
            <a:tailEnd type="arrow" w="med" len="sm"/>
          </a:ln>
        </p:spPr>
        <p:txBody>
          <a:bodyPr/>
          <a:lstStyle/>
          <a:p>
            <a:endParaRPr lang="en-US"/>
          </a:p>
        </p:txBody>
      </p:sp>
      <p:sp>
        <p:nvSpPr>
          <p:cNvPr id="16" name="Freeform 16"/>
          <p:cNvSpPr/>
          <p:nvPr/>
        </p:nvSpPr>
        <p:spPr>
          <a:xfrm>
            <a:off x="419031" y="4146173"/>
            <a:ext cx="3007871" cy="1183096"/>
          </a:xfrm>
          <a:custGeom>
            <a:avLst/>
            <a:gdLst/>
            <a:ahLst/>
            <a:cxnLst/>
            <a:rect l="l" t="t" r="r" b="b"/>
            <a:pathLst>
              <a:path w="3007871" h="1183096">
                <a:moveTo>
                  <a:pt x="0" y="0"/>
                </a:moveTo>
                <a:lnTo>
                  <a:pt x="3007871" y="0"/>
                </a:lnTo>
                <a:lnTo>
                  <a:pt x="3007871" y="1183096"/>
                </a:lnTo>
                <a:lnTo>
                  <a:pt x="0" y="1183096"/>
                </a:lnTo>
                <a:lnTo>
                  <a:pt x="0" y="0"/>
                </a:lnTo>
                <a:close/>
              </a:path>
            </a:pathLst>
          </a:custGeom>
          <a:blipFill>
            <a:blip r:embed="rId5"/>
            <a:stretch>
              <a:fillRect/>
            </a:stretch>
          </a:blipFill>
        </p:spPr>
        <p:txBody>
          <a:bodyPr/>
          <a:lstStyle/>
          <a:p>
            <a:endParaRPr lang="en-US"/>
          </a:p>
        </p:txBody>
      </p:sp>
      <p:sp>
        <p:nvSpPr>
          <p:cNvPr id="17" name="Freeform 17"/>
          <p:cNvSpPr/>
          <p:nvPr/>
        </p:nvSpPr>
        <p:spPr>
          <a:xfrm>
            <a:off x="-42469" y="5143500"/>
            <a:ext cx="3469372" cy="1411954"/>
          </a:xfrm>
          <a:custGeom>
            <a:avLst/>
            <a:gdLst/>
            <a:ahLst/>
            <a:cxnLst/>
            <a:rect l="l" t="t" r="r" b="b"/>
            <a:pathLst>
              <a:path w="3469372" h="1411954">
                <a:moveTo>
                  <a:pt x="0" y="0"/>
                </a:moveTo>
                <a:lnTo>
                  <a:pt x="3469371" y="0"/>
                </a:lnTo>
                <a:lnTo>
                  <a:pt x="3469371" y="1411954"/>
                </a:lnTo>
                <a:lnTo>
                  <a:pt x="0" y="1411954"/>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6B659"/>
        </a:solidFill>
        <a:effectLst/>
      </p:bgPr>
    </p:bg>
    <p:spTree>
      <p:nvGrpSpPr>
        <p:cNvPr id="1" name=""/>
        <p:cNvGrpSpPr/>
        <p:nvPr/>
      </p:nvGrpSpPr>
      <p:grpSpPr>
        <a:xfrm>
          <a:off x="0" y="0"/>
          <a:ext cx="0" cy="0"/>
          <a:chOff x="0" y="0"/>
          <a:chExt cx="0" cy="0"/>
        </a:xfrm>
      </p:grpSpPr>
      <p:grpSp>
        <p:nvGrpSpPr>
          <p:cNvPr id="2" name="Group 2"/>
          <p:cNvGrpSpPr/>
          <p:nvPr/>
        </p:nvGrpSpPr>
        <p:grpSpPr>
          <a:xfrm>
            <a:off x="15049292" y="241557"/>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grpSp>
        <p:nvGrpSpPr>
          <p:cNvPr id="5" name="Group 5"/>
          <p:cNvGrpSpPr/>
          <p:nvPr/>
        </p:nvGrpSpPr>
        <p:grpSpPr>
          <a:xfrm>
            <a:off x="2989965" y="7053866"/>
            <a:ext cx="1908157" cy="19081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8" name="TextBox 8"/>
          <p:cNvSpPr txBox="1"/>
          <p:nvPr/>
        </p:nvSpPr>
        <p:spPr>
          <a:xfrm>
            <a:off x="927372" y="396204"/>
            <a:ext cx="10225633" cy="3043506"/>
          </a:xfrm>
          <a:prstGeom prst="rect">
            <a:avLst/>
          </a:prstGeom>
        </p:spPr>
        <p:txBody>
          <a:bodyPr lIns="0" tIns="0" rIns="0" bIns="0" rtlCol="0" anchor="t">
            <a:spAutoFit/>
          </a:bodyPr>
          <a:lstStyle/>
          <a:p>
            <a:pPr algn="l">
              <a:lnSpc>
                <a:spcPts val="11697"/>
              </a:lnSpc>
            </a:pPr>
            <a:r>
              <a:rPr lang="en-US" sz="12059" b="1" spc="-602">
                <a:solidFill>
                  <a:srgbClr val="883E56"/>
                </a:solidFill>
                <a:latin typeface="Antonio Bold"/>
                <a:ea typeface="Antonio Bold"/>
                <a:cs typeface="Antonio Bold"/>
                <a:sym typeface="Antonio Bold"/>
              </a:rPr>
              <a:t>SITES OF SHAPING</a:t>
            </a:r>
          </a:p>
          <a:p>
            <a:pPr algn="l">
              <a:lnSpc>
                <a:spcPts val="11697"/>
              </a:lnSpc>
            </a:pPr>
            <a:r>
              <a:rPr lang="en-US" sz="12059" b="1" spc="-602">
                <a:solidFill>
                  <a:srgbClr val="883E56"/>
                </a:solidFill>
                <a:latin typeface="Antonio Bold"/>
                <a:ea typeface="Antonio Bold"/>
                <a:cs typeface="Antonio Bold"/>
                <a:sym typeface="Antonio Bold"/>
              </a:rPr>
              <a:t>MAPPING IT OUT</a:t>
            </a:r>
          </a:p>
        </p:txBody>
      </p:sp>
      <p:grpSp>
        <p:nvGrpSpPr>
          <p:cNvPr id="9" name="Group 9"/>
          <p:cNvGrpSpPr/>
          <p:nvPr/>
        </p:nvGrpSpPr>
        <p:grpSpPr>
          <a:xfrm>
            <a:off x="206827" y="5143500"/>
            <a:ext cx="5628980" cy="4865672"/>
            <a:chOff x="0" y="0"/>
            <a:chExt cx="7505307" cy="6487563"/>
          </a:xfrm>
        </p:grpSpPr>
        <p:sp>
          <p:nvSpPr>
            <p:cNvPr id="10" name="Freeform 10"/>
            <p:cNvSpPr/>
            <p:nvPr/>
          </p:nvSpPr>
          <p:spPr>
            <a:xfrm>
              <a:off x="0" y="0"/>
              <a:ext cx="6900312" cy="6487563"/>
            </a:xfrm>
            <a:custGeom>
              <a:avLst/>
              <a:gdLst/>
              <a:ahLst/>
              <a:cxnLst/>
              <a:rect l="l" t="t" r="r" b="b"/>
              <a:pathLst>
                <a:path w="6900312" h="6487563">
                  <a:moveTo>
                    <a:pt x="0" y="0"/>
                  </a:moveTo>
                  <a:lnTo>
                    <a:pt x="6900312" y="0"/>
                  </a:lnTo>
                  <a:lnTo>
                    <a:pt x="6900312" y="6487563"/>
                  </a:lnTo>
                  <a:lnTo>
                    <a:pt x="0" y="6487563"/>
                  </a:lnTo>
                  <a:lnTo>
                    <a:pt x="0" y="0"/>
                  </a:lnTo>
                  <a:close/>
                </a:path>
              </a:pathLst>
            </a:custGeom>
            <a:blipFill>
              <a:blip r:embed="rId3"/>
              <a:stretch>
                <a:fillRect/>
              </a:stretch>
            </a:blipFill>
          </p:spPr>
          <p:txBody>
            <a:bodyPr/>
            <a:lstStyle/>
            <a:p>
              <a:endParaRPr lang="en-US"/>
            </a:p>
          </p:txBody>
        </p:sp>
        <p:sp>
          <p:nvSpPr>
            <p:cNvPr id="11" name="AutoShape 11"/>
            <p:cNvSpPr/>
            <p:nvPr/>
          </p:nvSpPr>
          <p:spPr>
            <a:xfrm>
              <a:off x="655490" y="4027737"/>
              <a:ext cx="6849817" cy="0"/>
            </a:xfrm>
            <a:prstGeom prst="line">
              <a:avLst/>
            </a:prstGeom>
            <a:ln w="50800" cap="flat">
              <a:solidFill>
                <a:srgbClr val="000000"/>
              </a:solidFill>
              <a:prstDash val="solid"/>
              <a:headEnd type="none" w="sm" len="sm"/>
              <a:tailEnd type="arrow" w="med" len="sm"/>
            </a:ln>
          </p:spPr>
          <p:txBody>
            <a:bodyPr/>
            <a:lstStyle/>
            <a:p>
              <a:endParaRPr lang="en-US"/>
            </a:p>
          </p:txBody>
        </p:sp>
      </p:grpSp>
      <p:grpSp>
        <p:nvGrpSpPr>
          <p:cNvPr id="12" name="Group 12"/>
          <p:cNvGrpSpPr/>
          <p:nvPr/>
        </p:nvGrpSpPr>
        <p:grpSpPr>
          <a:xfrm>
            <a:off x="9012247" y="7053866"/>
            <a:ext cx="1908157" cy="190815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grpSp>
        <p:nvGrpSpPr>
          <p:cNvPr id="15" name="Group 15"/>
          <p:cNvGrpSpPr/>
          <p:nvPr/>
        </p:nvGrpSpPr>
        <p:grpSpPr>
          <a:xfrm>
            <a:off x="6197757" y="5143500"/>
            <a:ext cx="5628980" cy="4865672"/>
            <a:chOff x="0" y="0"/>
            <a:chExt cx="7505307" cy="6487563"/>
          </a:xfrm>
        </p:grpSpPr>
        <p:sp>
          <p:nvSpPr>
            <p:cNvPr id="16" name="Freeform 16"/>
            <p:cNvSpPr/>
            <p:nvPr/>
          </p:nvSpPr>
          <p:spPr>
            <a:xfrm>
              <a:off x="0" y="0"/>
              <a:ext cx="6900312" cy="6487563"/>
            </a:xfrm>
            <a:custGeom>
              <a:avLst/>
              <a:gdLst/>
              <a:ahLst/>
              <a:cxnLst/>
              <a:rect l="l" t="t" r="r" b="b"/>
              <a:pathLst>
                <a:path w="6900312" h="6487563">
                  <a:moveTo>
                    <a:pt x="0" y="0"/>
                  </a:moveTo>
                  <a:lnTo>
                    <a:pt x="6900312" y="0"/>
                  </a:lnTo>
                  <a:lnTo>
                    <a:pt x="6900312" y="6487563"/>
                  </a:lnTo>
                  <a:lnTo>
                    <a:pt x="0" y="6487563"/>
                  </a:lnTo>
                  <a:lnTo>
                    <a:pt x="0" y="0"/>
                  </a:lnTo>
                  <a:close/>
                </a:path>
              </a:pathLst>
            </a:custGeom>
            <a:blipFill>
              <a:blip r:embed="rId3"/>
              <a:stretch>
                <a:fillRect/>
              </a:stretch>
            </a:blipFill>
          </p:spPr>
          <p:txBody>
            <a:bodyPr/>
            <a:lstStyle/>
            <a:p>
              <a:endParaRPr lang="en-US"/>
            </a:p>
          </p:txBody>
        </p:sp>
        <p:sp>
          <p:nvSpPr>
            <p:cNvPr id="17" name="AutoShape 17"/>
            <p:cNvSpPr/>
            <p:nvPr/>
          </p:nvSpPr>
          <p:spPr>
            <a:xfrm>
              <a:off x="655490" y="4027737"/>
              <a:ext cx="6849817" cy="0"/>
            </a:xfrm>
            <a:prstGeom prst="line">
              <a:avLst/>
            </a:prstGeom>
            <a:ln w="50800" cap="flat">
              <a:solidFill>
                <a:srgbClr val="000000"/>
              </a:solidFill>
              <a:prstDash val="solid"/>
              <a:headEnd type="none" w="sm" len="sm"/>
              <a:tailEnd type="arrow" w="med" len="sm"/>
            </a:ln>
          </p:spPr>
          <p:txBody>
            <a:bodyPr/>
            <a:lstStyle/>
            <a:p>
              <a:endParaRPr lang="en-US"/>
            </a:p>
          </p:txBody>
        </p:sp>
      </p:grpSp>
      <p:grpSp>
        <p:nvGrpSpPr>
          <p:cNvPr id="18" name="Group 18"/>
          <p:cNvGrpSpPr/>
          <p:nvPr/>
        </p:nvGrpSpPr>
        <p:grpSpPr>
          <a:xfrm>
            <a:off x="15003698" y="7142935"/>
            <a:ext cx="1908157" cy="190815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grpSp>
        <p:nvGrpSpPr>
          <p:cNvPr id="21" name="Group 21"/>
          <p:cNvGrpSpPr/>
          <p:nvPr/>
        </p:nvGrpSpPr>
        <p:grpSpPr>
          <a:xfrm>
            <a:off x="12189208" y="5143500"/>
            <a:ext cx="5628980" cy="4865672"/>
            <a:chOff x="0" y="0"/>
            <a:chExt cx="7505307" cy="6487563"/>
          </a:xfrm>
        </p:grpSpPr>
        <p:sp>
          <p:nvSpPr>
            <p:cNvPr id="22" name="Freeform 22"/>
            <p:cNvSpPr/>
            <p:nvPr/>
          </p:nvSpPr>
          <p:spPr>
            <a:xfrm>
              <a:off x="0" y="0"/>
              <a:ext cx="6900312" cy="6487563"/>
            </a:xfrm>
            <a:custGeom>
              <a:avLst/>
              <a:gdLst/>
              <a:ahLst/>
              <a:cxnLst/>
              <a:rect l="l" t="t" r="r" b="b"/>
              <a:pathLst>
                <a:path w="6900312" h="6487563">
                  <a:moveTo>
                    <a:pt x="0" y="0"/>
                  </a:moveTo>
                  <a:lnTo>
                    <a:pt x="6900312" y="0"/>
                  </a:lnTo>
                  <a:lnTo>
                    <a:pt x="6900312" y="6487563"/>
                  </a:lnTo>
                  <a:lnTo>
                    <a:pt x="0" y="6487563"/>
                  </a:lnTo>
                  <a:lnTo>
                    <a:pt x="0" y="0"/>
                  </a:lnTo>
                  <a:close/>
                </a:path>
              </a:pathLst>
            </a:custGeom>
            <a:blipFill>
              <a:blip r:embed="rId3"/>
              <a:stretch>
                <a:fillRect/>
              </a:stretch>
            </a:blipFill>
          </p:spPr>
          <p:txBody>
            <a:bodyPr/>
            <a:lstStyle/>
            <a:p>
              <a:endParaRPr lang="en-US"/>
            </a:p>
          </p:txBody>
        </p:sp>
        <p:sp>
          <p:nvSpPr>
            <p:cNvPr id="23" name="AutoShape 23"/>
            <p:cNvSpPr/>
            <p:nvPr/>
          </p:nvSpPr>
          <p:spPr>
            <a:xfrm>
              <a:off x="655490" y="4027737"/>
              <a:ext cx="6849817" cy="0"/>
            </a:xfrm>
            <a:prstGeom prst="line">
              <a:avLst/>
            </a:prstGeom>
            <a:ln w="50800" cap="flat">
              <a:solidFill>
                <a:srgbClr val="000000"/>
              </a:solidFill>
              <a:prstDash val="solid"/>
              <a:headEnd type="none" w="sm" len="sm"/>
              <a:tailEnd type="arrow" w="med" len="sm"/>
            </a:ln>
          </p:spPr>
          <p:txBody>
            <a:bodyPr/>
            <a:lstStyle/>
            <a:p>
              <a:endParaRPr lang="en-US"/>
            </a:p>
          </p:txBody>
        </p:sp>
      </p:grpSp>
      <p:sp>
        <p:nvSpPr>
          <p:cNvPr id="24" name="TextBox 24"/>
          <p:cNvSpPr txBox="1"/>
          <p:nvPr/>
        </p:nvSpPr>
        <p:spPr>
          <a:xfrm>
            <a:off x="2232692" y="4486719"/>
            <a:ext cx="2394056" cy="569977"/>
          </a:xfrm>
          <a:prstGeom prst="rect">
            <a:avLst/>
          </a:prstGeom>
        </p:spPr>
        <p:txBody>
          <a:bodyPr lIns="0" tIns="0" rIns="0" bIns="0" rtlCol="0" anchor="t">
            <a:spAutoFit/>
          </a:bodyPr>
          <a:lstStyle/>
          <a:p>
            <a:pPr marL="0" lvl="0" indent="0" algn="l">
              <a:lnSpc>
                <a:spcPts val="4490"/>
              </a:lnSpc>
            </a:pPr>
            <a:r>
              <a:rPr lang="en-US" sz="3454" b="1">
                <a:solidFill>
                  <a:srgbClr val="000000"/>
                </a:solidFill>
                <a:latin typeface="Public Sans Bold"/>
                <a:ea typeface="Public Sans Bold"/>
                <a:cs typeface="Public Sans Bold"/>
                <a:sym typeface="Public Sans Bold"/>
              </a:rPr>
              <a:t>Yourself</a:t>
            </a:r>
          </a:p>
        </p:txBody>
      </p:sp>
      <p:sp>
        <p:nvSpPr>
          <p:cNvPr id="25" name="TextBox 25"/>
          <p:cNvSpPr txBox="1"/>
          <p:nvPr/>
        </p:nvSpPr>
        <p:spPr>
          <a:xfrm>
            <a:off x="7084198" y="4486719"/>
            <a:ext cx="4068807" cy="569977"/>
          </a:xfrm>
          <a:prstGeom prst="rect">
            <a:avLst/>
          </a:prstGeom>
        </p:spPr>
        <p:txBody>
          <a:bodyPr lIns="0" tIns="0" rIns="0" bIns="0" rtlCol="0" anchor="t">
            <a:spAutoFit/>
          </a:bodyPr>
          <a:lstStyle/>
          <a:p>
            <a:pPr marL="0" lvl="0" indent="0" algn="l">
              <a:lnSpc>
                <a:spcPts val="4490"/>
              </a:lnSpc>
            </a:pPr>
            <a:r>
              <a:rPr lang="en-US" sz="3454" b="1">
                <a:solidFill>
                  <a:srgbClr val="000000"/>
                </a:solidFill>
                <a:latin typeface="Public Sans Bold"/>
                <a:ea typeface="Public Sans Bold"/>
                <a:cs typeface="Public Sans Bold"/>
                <a:sym typeface="Public Sans Bold"/>
              </a:rPr>
              <a:t>Your Organization</a:t>
            </a:r>
          </a:p>
        </p:txBody>
      </p:sp>
      <p:sp>
        <p:nvSpPr>
          <p:cNvPr id="26" name="TextBox 26"/>
          <p:cNvSpPr txBox="1"/>
          <p:nvPr/>
        </p:nvSpPr>
        <p:spPr>
          <a:xfrm>
            <a:off x="13608228" y="4486719"/>
            <a:ext cx="3651072" cy="569977"/>
          </a:xfrm>
          <a:prstGeom prst="rect">
            <a:avLst/>
          </a:prstGeom>
        </p:spPr>
        <p:txBody>
          <a:bodyPr lIns="0" tIns="0" rIns="0" bIns="0" rtlCol="0" anchor="t">
            <a:spAutoFit/>
          </a:bodyPr>
          <a:lstStyle/>
          <a:p>
            <a:pPr marL="0" lvl="0" indent="0" algn="l">
              <a:lnSpc>
                <a:spcPts val="4490"/>
              </a:lnSpc>
            </a:pPr>
            <a:r>
              <a:rPr lang="en-US" sz="3454" b="1">
                <a:solidFill>
                  <a:srgbClr val="000000"/>
                </a:solidFill>
                <a:latin typeface="Public Sans Bold"/>
                <a:ea typeface="Public Sans Bold"/>
                <a:cs typeface="Public Sans Bold"/>
                <a:sym typeface="Public Sans Bold"/>
              </a:rPr>
              <a:t>Your Clients</a:t>
            </a:r>
          </a:p>
        </p:txBody>
      </p:sp>
      <p:sp>
        <p:nvSpPr>
          <p:cNvPr id="27" name="Freeform 27"/>
          <p:cNvSpPr/>
          <p:nvPr/>
        </p:nvSpPr>
        <p:spPr>
          <a:xfrm>
            <a:off x="15127521" y="1784607"/>
            <a:ext cx="3007871" cy="1183096"/>
          </a:xfrm>
          <a:custGeom>
            <a:avLst/>
            <a:gdLst/>
            <a:ahLst/>
            <a:cxnLst/>
            <a:rect l="l" t="t" r="r" b="b"/>
            <a:pathLst>
              <a:path w="3007871" h="1183096">
                <a:moveTo>
                  <a:pt x="0" y="0"/>
                </a:moveTo>
                <a:lnTo>
                  <a:pt x="3007871" y="0"/>
                </a:lnTo>
                <a:lnTo>
                  <a:pt x="3007871" y="1183096"/>
                </a:lnTo>
                <a:lnTo>
                  <a:pt x="0" y="1183096"/>
                </a:lnTo>
                <a:lnTo>
                  <a:pt x="0" y="0"/>
                </a:lnTo>
                <a:close/>
              </a:path>
            </a:pathLst>
          </a:custGeom>
          <a:blipFill>
            <a:blip r:embed="rId4"/>
            <a:stretch>
              <a:fillRect/>
            </a:stretch>
          </a:blipFill>
        </p:spPr>
        <p:txBody>
          <a:bodyPr/>
          <a:lstStyle/>
          <a:p>
            <a:endParaRPr lang="en-US"/>
          </a:p>
        </p:txBody>
      </p:sp>
      <p:sp>
        <p:nvSpPr>
          <p:cNvPr id="28" name="Freeform 28"/>
          <p:cNvSpPr/>
          <p:nvPr/>
        </p:nvSpPr>
        <p:spPr>
          <a:xfrm>
            <a:off x="14818628" y="714529"/>
            <a:ext cx="3469372" cy="1411954"/>
          </a:xfrm>
          <a:custGeom>
            <a:avLst/>
            <a:gdLst/>
            <a:ahLst/>
            <a:cxnLst/>
            <a:rect l="l" t="t" r="r" b="b"/>
            <a:pathLst>
              <a:path w="3469372" h="1411954">
                <a:moveTo>
                  <a:pt x="0" y="0"/>
                </a:moveTo>
                <a:lnTo>
                  <a:pt x="3469372" y="0"/>
                </a:lnTo>
                <a:lnTo>
                  <a:pt x="3469372" y="1411954"/>
                </a:lnTo>
                <a:lnTo>
                  <a:pt x="0" y="1411954"/>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B65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683071" y="2417766"/>
            <a:ext cx="8577245" cy="857724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377E7E"/>
              </a:solidFill>
              <a:prstDash val="solid"/>
              <a:miter/>
            </a:ln>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flipH="1">
            <a:off x="10828618" y="1054274"/>
            <a:ext cx="7705837" cy="11304228"/>
          </a:xfrm>
          <a:custGeom>
            <a:avLst/>
            <a:gdLst/>
            <a:ahLst/>
            <a:cxnLst/>
            <a:rect l="l" t="t" r="r" b="b"/>
            <a:pathLst>
              <a:path w="7705837" h="11304228">
                <a:moveTo>
                  <a:pt x="7705837" y="0"/>
                </a:moveTo>
                <a:lnTo>
                  <a:pt x="0" y="0"/>
                </a:lnTo>
                <a:lnTo>
                  <a:pt x="0" y="11304229"/>
                </a:lnTo>
                <a:lnTo>
                  <a:pt x="7705837" y="11304229"/>
                </a:lnTo>
                <a:lnTo>
                  <a:pt x="7705837" y="0"/>
                </a:lnTo>
                <a:close/>
              </a:path>
            </a:pathLst>
          </a:custGeom>
          <a:blipFill>
            <a:blip r:embed="rId3"/>
            <a:stretch>
              <a:fillRect r="-107357"/>
            </a:stretch>
          </a:blipFill>
        </p:spPr>
        <p:txBody>
          <a:bodyPr/>
          <a:lstStyle/>
          <a:p>
            <a:endParaRPr lang="en-US"/>
          </a:p>
        </p:txBody>
      </p:sp>
      <p:grpSp>
        <p:nvGrpSpPr>
          <p:cNvPr id="6" name="Group 6"/>
          <p:cNvGrpSpPr/>
          <p:nvPr/>
        </p:nvGrpSpPr>
        <p:grpSpPr>
          <a:xfrm>
            <a:off x="340802" y="3600450"/>
            <a:ext cx="3086100" cy="30861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grpSp>
        <p:nvGrpSpPr>
          <p:cNvPr id="9" name="Group 9"/>
          <p:cNvGrpSpPr/>
          <p:nvPr/>
        </p:nvGrpSpPr>
        <p:grpSpPr>
          <a:xfrm>
            <a:off x="8335040" y="6686550"/>
            <a:ext cx="1908157" cy="190815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12" name="Freeform 12"/>
          <p:cNvSpPr/>
          <p:nvPr/>
        </p:nvSpPr>
        <p:spPr>
          <a:xfrm>
            <a:off x="4471792" y="4146173"/>
            <a:ext cx="6356826" cy="5976586"/>
          </a:xfrm>
          <a:custGeom>
            <a:avLst/>
            <a:gdLst/>
            <a:ahLst/>
            <a:cxnLst/>
            <a:rect l="l" t="t" r="r" b="b"/>
            <a:pathLst>
              <a:path w="6356826" h="5976586">
                <a:moveTo>
                  <a:pt x="0" y="0"/>
                </a:moveTo>
                <a:lnTo>
                  <a:pt x="6356826" y="0"/>
                </a:lnTo>
                <a:lnTo>
                  <a:pt x="6356826" y="5976586"/>
                </a:lnTo>
                <a:lnTo>
                  <a:pt x="0" y="5976586"/>
                </a:lnTo>
                <a:lnTo>
                  <a:pt x="0" y="0"/>
                </a:lnTo>
                <a:close/>
              </a:path>
            </a:pathLst>
          </a:custGeom>
          <a:blipFill>
            <a:blip r:embed="rId4"/>
            <a:stretch>
              <a:fillRect/>
            </a:stretch>
          </a:blipFill>
        </p:spPr>
        <p:txBody>
          <a:bodyPr/>
          <a:lstStyle/>
          <a:p>
            <a:endParaRPr lang="en-US"/>
          </a:p>
        </p:txBody>
      </p:sp>
      <p:sp>
        <p:nvSpPr>
          <p:cNvPr id="13" name="AutoShape 13"/>
          <p:cNvSpPr/>
          <p:nvPr/>
        </p:nvSpPr>
        <p:spPr>
          <a:xfrm>
            <a:off x="4985924" y="7816037"/>
            <a:ext cx="6492240" cy="0"/>
          </a:xfrm>
          <a:prstGeom prst="line">
            <a:avLst/>
          </a:prstGeom>
          <a:ln w="38100" cap="flat">
            <a:solidFill>
              <a:srgbClr val="000000"/>
            </a:solidFill>
            <a:prstDash val="solid"/>
            <a:headEnd type="none" w="sm" len="sm"/>
            <a:tailEnd type="arrow" w="med" len="sm"/>
          </a:ln>
        </p:spPr>
        <p:txBody>
          <a:bodyPr/>
          <a:lstStyle/>
          <a:p>
            <a:endParaRPr lang="en-US"/>
          </a:p>
        </p:txBody>
      </p:sp>
      <p:sp>
        <p:nvSpPr>
          <p:cNvPr id="14" name="Freeform 14"/>
          <p:cNvSpPr/>
          <p:nvPr/>
        </p:nvSpPr>
        <p:spPr>
          <a:xfrm>
            <a:off x="4985924" y="6457684"/>
            <a:ext cx="403646" cy="403646"/>
          </a:xfrm>
          <a:custGeom>
            <a:avLst/>
            <a:gdLst/>
            <a:ahLst/>
            <a:cxnLst/>
            <a:rect l="l" t="t" r="r" b="b"/>
            <a:pathLst>
              <a:path w="403646" h="403646">
                <a:moveTo>
                  <a:pt x="0" y="0"/>
                </a:moveTo>
                <a:lnTo>
                  <a:pt x="403646" y="0"/>
                </a:lnTo>
                <a:lnTo>
                  <a:pt x="403646" y="403646"/>
                </a:lnTo>
                <a:lnTo>
                  <a:pt x="0" y="4036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927372" y="396204"/>
            <a:ext cx="10225633" cy="3043506"/>
          </a:xfrm>
          <a:prstGeom prst="rect">
            <a:avLst/>
          </a:prstGeom>
        </p:spPr>
        <p:txBody>
          <a:bodyPr lIns="0" tIns="0" rIns="0" bIns="0" rtlCol="0" anchor="t">
            <a:spAutoFit/>
          </a:bodyPr>
          <a:lstStyle/>
          <a:p>
            <a:pPr algn="l">
              <a:lnSpc>
                <a:spcPts val="11697"/>
              </a:lnSpc>
            </a:pPr>
            <a:r>
              <a:rPr lang="en-US" sz="12059" b="1" spc="-602">
                <a:solidFill>
                  <a:srgbClr val="883E56"/>
                </a:solidFill>
                <a:latin typeface="Antonio Bold"/>
                <a:ea typeface="Antonio Bold"/>
                <a:cs typeface="Antonio Bold"/>
                <a:sym typeface="Antonio Bold"/>
              </a:rPr>
              <a:t>WHERE DOES YOUR SCARCITY SHOW UP?</a:t>
            </a:r>
          </a:p>
        </p:txBody>
      </p:sp>
      <p:sp>
        <p:nvSpPr>
          <p:cNvPr id="16" name="TextBox 16"/>
          <p:cNvSpPr txBox="1"/>
          <p:nvPr/>
        </p:nvSpPr>
        <p:spPr>
          <a:xfrm>
            <a:off x="6589814" y="3543300"/>
            <a:ext cx="5689928" cy="779210"/>
          </a:xfrm>
          <a:prstGeom prst="rect">
            <a:avLst/>
          </a:prstGeom>
        </p:spPr>
        <p:txBody>
          <a:bodyPr lIns="0" tIns="0" rIns="0" bIns="0" rtlCol="0" anchor="t">
            <a:spAutoFit/>
          </a:bodyPr>
          <a:lstStyle/>
          <a:p>
            <a:pPr marL="0" lvl="0" indent="0" algn="l">
              <a:lnSpc>
                <a:spcPts val="6208"/>
              </a:lnSpc>
            </a:pPr>
            <a:r>
              <a:rPr lang="en-US" sz="4775" b="1">
                <a:solidFill>
                  <a:srgbClr val="000000"/>
                </a:solidFill>
                <a:latin typeface="Public Sans Bold"/>
                <a:ea typeface="Public Sans Bold"/>
                <a:cs typeface="Public Sans Bold"/>
                <a:sym typeface="Public Sans Bold"/>
              </a:rPr>
              <a:t>My Sites</a:t>
            </a:r>
          </a:p>
        </p:txBody>
      </p:sp>
      <p:sp>
        <p:nvSpPr>
          <p:cNvPr id="17" name="Freeform 17"/>
          <p:cNvSpPr/>
          <p:nvPr/>
        </p:nvSpPr>
        <p:spPr>
          <a:xfrm>
            <a:off x="6186168" y="8282003"/>
            <a:ext cx="403646" cy="403646"/>
          </a:xfrm>
          <a:custGeom>
            <a:avLst/>
            <a:gdLst/>
            <a:ahLst/>
            <a:cxnLst/>
            <a:rect l="l" t="t" r="r" b="b"/>
            <a:pathLst>
              <a:path w="403646" h="403646">
                <a:moveTo>
                  <a:pt x="0" y="0"/>
                </a:moveTo>
                <a:lnTo>
                  <a:pt x="403646" y="0"/>
                </a:lnTo>
                <a:lnTo>
                  <a:pt x="403646" y="403646"/>
                </a:lnTo>
                <a:lnTo>
                  <a:pt x="0" y="4036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6493119" y="7412391"/>
            <a:ext cx="403646" cy="403646"/>
          </a:xfrm>
          <a:custGeom>
            <a:avLst/>
            <a:gdLst/>
            <a:ahLst/>
            <a:cxnLst/>
            <a:rect l="l" t="t" r="r" b="b"/>
            <a:pathLst>
              <a:path w="403646" h="403646">
                <a:moveTo>
                  <a:pt x="0" y="0"/>
                </a:moveTo>
                <a:lnTo>
                  <a:pt x="403646" y="0"/>
                </a:lnTo>
                <a:lnTo>
                  <a:pt x="403646" y="403646"/>
                </a:lnTo>
                <a:lnTo>
                  <a:pt x="0" y="4036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8335040" y="5960141"/>
            <a:ext cx="403646" cy="403646"/>
          </a:xfrm>
          <a:custGeom>
            <a:avLst/>
            <a:gdLst/>
            <a:ahLst/>
            <a:cxnLst/>
            <a:rect l="l" t="t" r="r" b="b"/>
            <a:pathLst>
              <a:path w="403646" h="403646">
                <a:moveTo>
                  <a:pt x="0" y="0"/>
                </a:moveTo>
                <a:lnTo>
                  <a:pt x="403646" y="0"/>
                </a:lnTo>
                <a:lnTo>
                  <a:pt x="403646" y="403646"/>
                </a:lnTo>
                <a:lnTo>
                  <a:pt x="0" y="4036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8740354" y="6457684"/>
            <a:ext cx="403646" cy="403646"/>
          </a:xfrm>
          <a:custGeom>
            <a:avLst/>
            <a:gdLst/>
            <a:ahLst/>
            <a:cxnLst/>
            <a:rect l="l" t="t" r="r" b="b"/>
            <a:pathLst>
              <a:path w="403646" h="403646">
                <a:moveTo>
                  <a:pt x="0" y="0"/>
                </a:moveTo>
                <a:lnTo>
                  <a:pt x="403646" y="0"/>
                </a:lnTo>
                <a:lnTo>
                  <a:pt x="403646" y="403646"/>
                </a:lnTo>
                <a:lnTo>
                  <a:pt x="0" y="4036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9144000" y="6932643"/>
            <a:ext cx="403646" cy="403646"/>
          </a:xfrm>
          <a:custGeom>
            <a:avLst/>
            <a:gdLst/>
            <a:ahLst/>
            <a:cxnLst/>
            <a:rect l="l" t="t" r="r" b="b"/>
            <a:pathLst>
              <a:path w="403646" h="403646">
                <a:moveTo>
                  <a:pt x="0" y="0"/>
                </a:moveTo>
                <a:lnTo>
                  <a:pt x="403646" y="0"/>
                </a:lnTo>
                <a:lnTo>
                  <a:pt x="403646" y="403646"/>
                </a:lnTo>
                <a:lnTo>
                  <a:pt x="0" y="4036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a:off x="340802" y="4656226"/>
            <a:ext cx="3007871" cy="1183096"/>
          </a:xfrm>
          <a:custGeom>
            <a:avLst/>
            <a:gdLst/>
            <a:ahLst/>
            <a:cxnLst/>
            <a:rect l="l" t="t" r="r" b="b"/>
            <a:pathLst>
              <a:path w="3007871" h="1183096">
                <a:moveTo>
                  <a:pt x="0" y="0"/>
                </a:moveTo>
                <a:lnTo>
                  <a:pt x="3007871" y="0"/>
                </a:lnTo>
                <a:lnTo>
                  <a:pt x="3007871" y="1183096"/>
                </a:lnTo>
                <a:lnTo>
                  <a:pt x="0" y="1183096"/>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850854" y="4059369"/>
            <a:ext cx="9408294" cy="940829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D6B659"/>
              </a:solidFill>
              <a:prstDash val="solid"/>
              <a:miter/>
            </a:ln>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0" y="0"/>
            <a:ext cx="9466834" cy="10287000"/>
          </a:xfrm>
          <a:custGeom>
            <a:avLst/>
            <a:gdLst/>
            <a:ahLst/>
            <a:cxnLst/>
            <a:rect l="l" t="t" r="r" b="b"/>
            <a:pathLst>
              <a:path w="9466834" h="10287000">
                <a:moveTo>
                  <a:pt x="0" y="0"/>
                </a:moveTo>
                <a:lnTo>
                  <a:pt x="9466834" y="0"/>
                </a:lnTo>
                <a:lnTo>
                  <a:pt x="9466834" y="10287000"/>
                </a:lnTo>
                <a:lnTo>
                  <a:pt x="0" y="10287000"/>
                </a:lnTo>
                <a:lnTo>
                  <a:pt x="0" y="0"/>
                </a:lnTo>
                <a:close/>
              </a:path>
            </a:pathLst>
          </a:custGeom>
          <a:blipFill>
            <a:blip r:embed="rId3"/>
            <a:stretch>
              <a:fillRect l="-8323" r="-54672"/>
            </a:stretch>
          </a:blipFill>
        </p:spPr>
        <p:txBody>
          <a:bodyPr/>
          <a:lstStyle/>
          <a:p>
            <a:endParaRPr lang="en-US"/>
          </a:p>
        </p:txBody>
      </p:sp>
      <p:sp>
        <p:nvSpPr>
          <p:cNvPr id="6" name="TextBox 6"/>
          <p:cNvSpPr txBox="1"/>
          <p:nvPr/>
        </p:nvSpPr>
        <p:spPr>
          <a:xfrm>
            <a:off x="7543800" y="673404"/>
            <a:ext cx="9677400" cy="3091815"/>
          </a:xfrm>
          <a:prstGeom prst="rect">
            <a:avLst/>
          </a:prstGeom>
        </p:spPr>
        <p:txBody>
          <a:bodyPr wrap="square" lIns="0" tIns="0" rIns="0" bIns="0" rtlCol="0" anchor="t">
            <a:spAutoFit/>
          </a:bodyPr>
          <a:lstStyle/>
          <a:p>
            <a:pPr algn="r">
              <a:lnSpc>
                <a:spcPts val="11880"/>
              </a:lnSpc>
            </a:pPr>
            <a:r>
              <a:rPr lang="en-US" sz="12000" dirty="0">
                <a:solidFill>
                  <a:srgbClr val="000000"/>
                </a:solidFill>
                <a:latin typeface="Antonio"/>
                <a:ea typeface="Antonio"/>
                <a:cs typeface="Antonio"/>
                <a:sym typeface="Antonio"/>
              </a:rPr>
              <a:t>Healing</a:t>
            </a:r>
          </a:p>
          <a:p>
            <a:pPr algn="ctr">
              <a:lnSpc>
                <a:spcPts val="11880"/>
              </a:lnSpc>
            </a:pPr>
            <a:r>
              <a:rPr lang="en-US" sz="12000" dirty="0">
                <a:solidFill>
                  <a:srgbClr val="000000"/>
                </a:solidFill>
                <a:latin typeface="Antonio"/>
                <a:ea typeface="Antonio"/>
                <a:cs typeface="Antonio"/>
                <a:sym typeface="Antonio"/>
              </a:rPr>
              <a:t>Financial Trauma</a:t>
            </a:r>
          </a:p>
        </p:txBody>
      </p:sp>
      <p:sp>
        <p:nvSpPr>
          <p:cNvPr id="7" name="TextBox 7"/>
          <p:cNvSpPr txBox="1"/>
          <p:nvPr/>
        </p:nvSpPr>
        <p:spPr>
          <a:xfrm>
            <a:off x="8055881" y="4915702"/>
            <a:ext cx="9064093" cy="3778130"/>
          </a:xfrm>
          <a:prstGeom prst="rect">
            <a:avLst/>
          </a:prstGeom>
        </p:spPr>
        <p:txBody>
          <a:bodyPr lIns="0" tIns="0" rIns="0" bIns="0" rtlCol="0" anchor="t">
            <a:spAutoFit/>
          </a:bodyPr>
          <a:lstStyle/>
          <a:p>
            <a:pPr algn="r">
              <a:lnSpc>
                <a:spcPts val="5955"/>
              </a:lnSpc>
            </a:pPr>
            <a:r>
              <a:rPr lang="en-US" sz="4253">
                <a:solidFill>
                  <a:srgbClr val="000000"/>
                </a:solidFill>
                <a:latin typeface="Poppins"/>
                <a:ea typeface="Poppins"/>
                <a:cs typeface="Poppins"/>
                <a:sym typeface="Poppins"/>
              </a:rPr>
              <a:t>Trauma-Informed Approach</a:t>
            </a:r>
          </a:p>
          <a:p>
            <a:pPr algn="r">
              <a:lnSpc>
                <a:spcPts val="5955"/>
              </a:lnSpc>
            </a:pPr>
            <a:r>
              <a:rPr lang="en-US" sz="4253">
                <a:solidFill>
                  <a:srgbClr val="000000"/>
                </a:solidFill>
                <a:latin typeface="Poppins"/>
                <a:ea typeface="Poppins"/>
                <a:cs typeface="Poppins"/>
                <a:sym typeface="Poppins"/>
              </a:rPr>
              <a:t>Abundance Thinking at Every Site</a:t>
            </a:r>
          </a:p>
          <a:p>
            <a:pPr algn="r">
              <a:lnSpc>
                <a:spcPts val="5955"/>
              </a:lnSpc>
            </a:pPr>
            <a:r>
              <a:rPr lang="en-US" sz="4253">
                <a:solidFill>
                  <a:srgbClr val="000000"/>
                </a:solidFill>
                <a:latin typeface="Poppins"/>
                <a:ea typeface="Poppins"/>
                <a:cs typeface="Poppins"/>
                <a:sym typeface="Poppins"/>
              </a:rPr>
              <a:t>Culturally Relevant Materials</a:t>
            </a:r>
          </a:p>
          <a:p>
            <a:pPr algn="r">
              <a:lnSpc>
                <a:spcPts val="5955"/>
              </a:lnSpc>
            </a:pPr>
            <a:r>
              <a:rPr lang="en-US" sz="4253">
                <a:solidFill>
                  <a:srgbClr val="000000"/>
                </a:solidFill>
                <a:latin typeface="Poppins"/>
                <a:ea typeface="Poppins"/>
                <a:cs typeface="Poppins"/>
                <a:sym typeface="Poppins"/>
              </a:rPr>
              <a:t>Financial Reframing</a:t>
            </a:r>
          </a:p>
          <a:p>
            <a:pPr algn="r">
              <a:lnSpc>
                <a:spcPts val="5955"/>
              </a:lnSpc>
              <a:spcBef>
                <a:spcPct val="0"/>
              </a:spcBef>
            </a:pPr>
            <a:r>
              <a:rPr lang="en-US" sz="4253">
                <a:solidFill>
                  <a:srgbClr val="000000"/>
                </a:solidFill>
                <a:latin typeface="Poppins"/>
                <a:ea typeface="Poppins"/>
                <a:cs typeface="Poppins"/>
                <a:sym typeface="Poppins"/>
              </a:rPr>
              <a:t>Eliminate Barriers to Access</a:t>
            </a:r>
          </a:p>
        </p:txBody>
      </p:sp>
      <p:sp>
        <p:nvSpPr>
          <p:cNvPr id="8" name="TextBox 8"/>
          <p:cNvSpPr txBox="1"/>
          <p:nvPr/>
        </p:nvSpPr>
        <p:spPr>
          <a:xfrm>
            <a:off x="10358717" y="3679494"/>
            <a:ext cx="6546061" cy="744615"/>
          </a:xfrm>
          <a:prstGeom prst="rect">
            <a:avLst/>
          </a:prstGeom>
        </p:spPr>
        <p:txBody>
          <a:bodyPr lIns="0" tIns="0" rIns="0" bIns="0" rtlCol="0" anchor="t">
            <a:spAutoFit/>
          </a:bodyPr>
          <a:lstStyle/>
          <a:p>
            <a:pPr algn="ctr">
              <a:lnSpc>
                <a:spcPts val="6089"/>
              </a:lnSpc>
              <a:spcBef>
                <a:spcPct val="0"/>
              </a:spcBef>
            </a:pPr>
            <a:r>
              <a:rPr lang="en-US" sz="4349">
                <a:solidFill>
                  <a:srgbClr val="000000"/>
                </a:solidFill>
                <a:latin typeface="Antonio"/>
                <a:ea typeface="Antonio"/>
                <a:cs typeface="Antonio"/>
                <a:sym typeface="Antonio"/>
              </a:rPr>
              <a:t>RESPONDING TO FINANCIAL STRESS</a:t>
            </a:r>
          </a:p>
        </p:txBody>
      </p:sp>
      <p:sp>
        <p:nvSpPr>
          <p:cNvPr id="9" name="Freeform 9"/>
          <p:cNvSpPr/>
          <p:nvPr/>
        </p:nvSpPr>
        <p:spPr>
          <a:xfrm>
            <a:off x="6458963" y="631657"/>
            <a:ext cx="3007871" cy="1183096"/>
          </a:xfrm>
          <a:custGeom>
            <a:avLst/>
            <a:gdLst/>
            <a:ahLst/>
            <a:cxnLst/>
            <a:rect l="l" t="t" r="r" b="b"/>
            <a:pathLst>
              <a:path w="3007871" h="1183096">
                <a:moveTo>
                  <a:pt x="0" y="0"/>
                </a:moveTo>
                <a:lnTo>
                  <a:pt x="3007871" y="0"/>
                </a:lnTo>
                <a:lnTo>
                  <a:pt x="3007871" y="1183096"/>
                </a:lnTo>
                <a:lnTo>
                  <a:pt x="0" y="118309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850854" y="4059369"/>
            <a:ext cx="9408294" cy="940829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D6B659"/>
              </a:solidFill>
              <a:prstDash val="solid"/>
              <a:miter/>
            </a:ln>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5826121" y="673404"/>
            <a:ext cx="12461879" cy="4596765"/>
          </a:xfrm>
          <a:prstGeom prst="rect">
            <a:avLst/>
          </a:prstGeom>
        </p:spPr>
        <p:txBody>
          <a:bodyPr lIns="0" tIns="0" rIns="0" bIns="0" rtlCol="0" anchor="t">
            <a:spAutoFit/>
          </a:bodyPr>
          <a:lstStyle/>
          <a:p>
            <a:pPr algn="ctr">
              <a:lnSpc>
                <a:spcPts val="11880"/>
              </a:lnSpc>
            </a:pPr>
            <a:r>
              <a:rPr lang="en-US" sz="12000">
                <a:solidFill>
                  <a:srgbClr val="000000"/>
                </a:solidFill>
                <a:latin typeface="Antonio"/>
                <a:ea typeface="Antonio"/>
                <a:cs typeface="Antonio"/>
                <a:sym typeface="Antonio"/>
              </a:rPr>
              <a:t>Implementing Abundance-Oriented Approaches</a:t>
            </a:r>
          </a:p>
        </p:txBody>
      </p:sp>
      <p:sp>
        <p:nvSpPr>
          <p:cNvPr id="6" name="TextBox 6"/>
          <p:cNvSpPr txBox="1"/>
          <p:nvPr/>
        </p:nvSpPr>
        <p:spPr>
          <a:xfrm>
            <a:off x="6077760" y="5855169"/>
            <a:ext cx="11308201" cy="3310830"/>
          </a:xfrm>
          <a:prstGeom prst="rect">
            <a:avLst/>
          </a:prstGeom>
        </p:spPr>
        <p:txBody>
          <a:bodyPr lIns="0" tIns="0" rIns="0" bIns="0" rtlCol="0" anchor="t">
            <a:spAutoFit/>
          </a:bodyPr>
          <a:lstStyle/>
          <a:p>
            <a:pPr algn="r">
              <a:lnSpc>
                <a:spcPts val="5224"/>
              </a:lnSpc>
            </a:pPr>
            <a:r>
              <a:rPr lang="en-US" sz="3732">
                <a:solidFill>
                  <a:srgbClr val="000000"/>
                </a:solidFill>
                <a:latin typeface="Poppins"/>
                <a:ea typeface="Poppins"/>
                <a:cs typeface="Poppins"/>
                <a:sym typeface="Poppins"/>
              </a:rPr>
              <a:t>Shift Program Design</a:t>
            </a:r>
          </a:p>
          <a:p>
            <a:pPr algn="r">
              <a:lnSpc>
                <a:spcPts val="5224"/>
              </a:lnSpc>
            </a:pPr>
            <a:r>
              <a:rPr lang="en-US" sz="3732">
                <a:solidFill>
                  <a:srgbClr val="000000"/>
                </a:solidFill>
                <a:latin typeface="Poppins"/>
                <a:ea typeface="Poppins"/>
                <a:cs typeface="Poppins"/>
                <a:sym typeface="Poppins"/>
              </a:rPr>
              <a:t>Family/Community-Driven Solutions</a:t>
            </a:r>
          </a:p>
          <a:p>
            <a:pPr algn="r">
              <a:lnSpc>
                <a:spcPts val="5224"/>
              </a:lnSpc>
            </a:pPr>
            <a:r>
              <a:rPr lang="en-US" sz="3732">
                <a:solidFill>
                  <a:srgbClr val="000000"/>
                </a:solidFill>
                <a:latin typeface="Poppins"/>
                <a:ea typeface="Poppins"/>
                <a:cs typeface="Poppins"/>
                <a:sym typeface="Poppins"/>
              </a:rPr>
              <a:t>Retrain Your Staff</a:t>
            </a:r>
          </a:p>
          <a:p>
            <a:pPr algn="r">
              <a:lnSpc>
                <a:spcPts val="5224"/>
              </a:lnSpc>
            </a:pPr>
            <a:r>
              <a:rPr lang="en-US" sz="3732">
                <a:solidFill>
                  <a:srgbClr val="000000"/>
                </a:solidFill>
                <a:latin typeface="Poppins"/>
                <a:ea typeface="Poppins"/>
                <a:cs typeface="Poppins"/>
                <a:sym typeface="Poppins"/>
              </a:rPr>
              <a:t>Reframe Financial Education</a:t>
            </a:r>
          </a:p>
          <a:p>
            <a:pPr algn="r">
              <a:lnSpc>
                <a:spcPts val="5224"/>
              </a:lnSpc>
              <a:spcBef>
                <a:spcPct val="0"/>
              </a:spcBef>
            </a:pPr>
            <a:r>
              <a:rPr lang="en-US" sz="3732">
                <a:solidFill>
                  <a:srgbClr val="000000"/>
                </a:solidFill>
                <a:latin typeface="Poppins"/>
                <a:ea typeface="Poppins"/>
                <a:cs typeface="Poppins"/>
                <a:sym typeface="Poppins"/>
              </a:rPr>
              <a:t>Practice Financial Mobility</a:t>
            </a:r>
          </a:p>
        </p:txBody>
      </p:sp>
      <p:grpSp>
        <p:nvGrpSpPr>
          <p:cNvPr id="7" name="Group 7"/>
          <p:cNvGrpSpPr/>
          <p:nvPr/>
        </p:nvGrpSpPr>
        <p:grpSpPr>
          <a:xfrm>
            <a:off x="-848610" y="3793112"/>
            <a:ext cx="10093939" cy="6493888"/>
            <a:chOff x="0" y="0"/>
            <a:chExt cx="13458585" cy="8658517"/>
          </a:xfrm>
        </p:grpSpPr>
        <p:pic>
          <p:nvPicPr>
            <p:cNvPr id="8" name="Picture 8"/>
            <p:cNvPicPr>
              <a:picLocks noChangeAspect="1"/>
            </p:cNvPicPr>
            <p:nvPr/>
          </p:nvPicPr>
          <p:blipFill>
            <a:blip r:embed="rId3"/>
            <a:srcRect l="2142" r="2142" b="11054"/>
            <a:stretch>
              <a:fillRect/>
            </a:stretch>
          </p:blipFill>
          <p:spPr>
            <a:xfrm>
              <a:off x="0" y="0"/>
              <a:ext cx="13458585" cy="8658517"/>
            </a:xfrm>
            <a:prstGeom prst="rect">
              <a:avLst/>
            </a:prstGeom>
          </p:spPr>
        </p:pic>
      </p:grpSp>
      <p:sp>
        <p:nvSpPr>
          <p:cNvPr id="9" name="Freeform 9"/>
          <p:cNvSpPr/>
          <p:nvPr/>
        </p:nvSpPr>
        <p:spPr>
          <a:xfrm>
            <a:off x="1028700" y="929439"/>
            <a:ext cx="3807052" cy="1497440"/>
          </a:xfrm>
          <a:custGeom>
            <a:avLst/>
            <a:gdLst/>
            <a:ahLst/>
            <a:cxnLst/>
            <a:rect l="l" t="t" r="r" b="b"/>
            <a:pathLst>
              <a:path w="3807052" h="1497440">
                <a:moveTo>
                  <a:pt x="0" y="0"/>
                </a:moveTo>
                <a:lnTo>
                  <a:pt x="3807052" y="0"/>
                </a:lnTo>
                <a:lnTo>
                  <a:pt x="3807052" y="1497441"/>
                </a:lnTo>
                <a:lnTo>
                  <a:pt x="0" y="1497441"/>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77E7E"/>
        </a:solidFill>
        <a:effectLst/>
      </p:bgPr>
    </p:bg>
    <p:spTree>
      <p:nvGrpSpPr>
        <p:cNvPr id="1" name=""/>
        <p:cNvGrpSpPr/>
        <p:nvPr/>
      </p:nvGrpSpPr>
      <p:grpSpPr>
        <a:xfrm>
          <a:off x="0" y="0"/>
          <a:ext cx="0" cy="0"/>
          <a:chOff x="0" y="0"/>
          <a:chExt cx="0" cy="0"/>
        </a:xfrm>
      </p:grpSpPr>
      <p:sp>
        <p:nvSpPr>
          <p:cNvPr id="2" name="TextBox 2"/>
          <p:cNvSpPr txBox="1"/>
          <p:nvPr/>
        </p:nvSpPr>
        <p:spPr>
          <a:xfrm>
            <a:off x="762713" y="502905"/>
            <a:ext cx="12154724" cy="4640595"/>
          </a:xfrm>
          <a:prstGeom prst="rect">
            <a:avLst/>
          </a:prstGeom>
        </p:spPr>
        <p:txBody>
          <a:bodyPr lIns="0" tIns="0" rIns="0" bIns="0" rtlCol="0" anchor="t">
            <a:spAutoFit/>
          </a:bodyPr>
          <a:lstStyle/>
          <a:p>
            <a:pPr algn="l">
              <a:lnSpc>
                <a:spcPts val="17868"/>
              </a:lnSpc>
            </a:pPr>
            <a:r>
              <a:rPr lang="en-US" sz="17691" b="1" spc="-884">
                <a:solidFill>
                  <a:srgbClr val="D6B659"/>
                </a:solidFill>
                <a:latin typeface="Antonio Bold"/>
                <a:ea typeface="Antonio Bold"/>
                <a:cs typeface="Antonio Bold"/>
                <a:sym typeface="Antonio Bold"/>
              </a:rPr>
              <a:t>MOVING FORWARD</a:t>
            </a:r>
          </a:p>
        </p:txBody>
      </p:sp>
      <p:sp>
        <p:nvSpPr>
          <p:cNvPr id="3" name="TextBox 3"/>
          <p:cNvSpPr txBox="1"/>
          <p:nvPr/>
        </p:nvSpPr>
        <p:spPr>
          <a:xfrm>
            <a:off x="2198481" y="5210175"/>
            <a:ext cx="13573104" cy="4398173"/>
          </a:xfrm>
          <a:prstGeom prst="rect">
            <a:avLst/>
          </a:prstGeom>
        </p:spPr>
        <p:txBody>
          <a:bodyPr lIns="0" tIns="0" rIns="0" bIns="0" rtlCol="0" anchor="t">
            <a:spAutoFit/>
          </a:bodyPr>
          <a:lstStyle/>
          <a:p>
            <a:pPr marL="763496" lvl="1" indent="-381748" algn="l">
              <a:lnSpc>
                <a:spcPts val="4950"/>
              </a:lnSpc>
              <a:buFont typeface="Arial"/>
              <a:buChar char="•"/>
            </a:pPr>
            <a:r>
              <a:rPr lang="en-US" sz="3536">
                <a:solidFill>
                  <a:srgbClr val="FFFFFF"/>
                </a:solidFill>
                <a:latin typeface="Poppins"/>
                <a:ea typeface="Poppins"/>
                <a:cs typeface="Poppins"/>
                <a:sym typeface="Poppins"/>
              </a:rPr>
              <a:t>Impact of Scarcity &amp; Abundance On Our Brain</a:t>
            </a:r>
          </a:p>
          <a:p>
            <a:pPr marL="763496" lvl="1" indent="-381748" algn="l">
              <a:lnSpc>
                <a:spcPts val="4950"/>
              </a:lnSpc>
              <a:buFont typeface="Arial"/>
              <a:buChar char="•"/>
            </a:pPr>
            <a:r>
              <a:rPr lang="en-US" sz="3536">
                <a:solidFill>
                  <a:srgbClr val="FFFFFF"/>
                </a:solidFill>
                <a:latin typeface="Poppins"/>
                <a:ea typeface="Poppins"/>
                <a:cs typeface="Poppins"/>
                <a:sym typeface="Poppins"/>
              </a:rPr>
              <a:t>The “Sites of Shaping” Framework</a:t>
            </a:r>
          </a:p>
          <a:p>
            <a:pPr marL="763496" lvl="1" indent="-381748" algn="l">
              <a:lnSpc>
                <a:spcPts val="4950"/>
              </a:lnSpc>
              <a:buFont typeface="Arial"/>
              <a:buChar char="•"/>
            </a:pPr>
            <a:r>
              <a:rPr lang="en-US" sz="3536">
                <a:solidFill>
                  <a:srgbClr val="FFFFFF"/>
                </a:solidFill>
                <a:latin typeface="Poppins"/>
                <a:ea typeface="Poppins"/>
                <a:cs typeface="Poppins"/>
                <a:sym typeface="Poppins"/>
              </a:rPr>
              <a:t>Personal &amp; Organizational Practices (Guided Activity)</a:t>
            </a:r>
          </a:p>
          <a:p>
            <a:pPr marL="763496" lvl="1" indent="-381748" algn="l">
              <a:lnSpc>
                <a:spcPts val="4950"/>
              </a:lnSpc>
              <a:buFont typeface="Arial"/>
              <a:buChar char="•"/>
            </a:pPr>
            <a:r>
              <a:rPr lang="en-US" sz="3536">
                <a:solidFill>
                  <a:srgbClr val="FFFFFF"/>
                </a:solidFill>
                <a:latin typeface="Poppins"/>
                <a:ea typeface="Poppins"/>
                <a:cs typeface="Poppins"/>
                <a:sym typeface="Poppins"/>
              </a:rPr>
              <a:t>Strategies for Breaking Scarcity Cycles and Fostering </a:t>
            </a:r>
          </a:p>
          <a:p>
            <a:pPr algn="l">
              <a:lnSpc>
                <a:spcPts val="4950"/>
              </a:lnSpc>
            </a:pPr>
            <a:r>
              <a:rPr lang="en-US" sz="3536">
                <a:solidFill>
                  <a:srgbClr val="FFFFFF"/>
                </a:solidFill>
                <a:latin typeface="Poppins"/>
                <a:ea typeface="Poppins"/>
                <a:cs typeface="Poppins"/>
                <a:sym typeface="Poppins"/>
              </a:rPr>
              <a:t>       Financial Resilience</a:t>
            </a:r>
          </a:p>
          <a:p>
            <a:pPr marL="763496" lvl="1" indent="-381748" algn="l">
              <a:lnSpc>
                <a:spcPts val="4950"/>
              </a:lnSpc>
              <a:buFont typeface="Arial"/>
              <a:buChar char="•"/>
            </a:pPr>
            <a:r>
              <a:rPr lang="en-US" sz="3536">
                <a:solidFill>
                  <a:srgbClr val="FFFFFF"/>
                </a:solidFill>
                <a:latin typeface="Poppins"/>
                <a:ea typeface="Poppins"/>
                <a:cs typeface="Poppins"/>
                <a:sym typeface="Poppins"/>
              </a:rPr>
              <a:t>Strategies for Implementing Abundance-Based Solutions</a:t>
            </a:r>
          </a:p>
          <a:p>
            <a:pPr marL="763496" lvl="1" indent="-381748" algn="l">
              <a:lnSpc>
                <a:spcPts val="4950"/>
              </a:lnSpc>
              <a:buFont typeface="Arial"/>
              <a:buChar char="•"/>
            </a:pPr>
            <a:r>
              <a:rPr lang="en-US" sz="3536">
                <a:solidFill>
                  <a:srgbClr val="FFFFFF"/>
                </a:solidFill>
                <a:latin typeface="Poppins"/>
                <a:ea typeface="Poppins"/>
                <a:cs typeface="Poppins"/>
                <a:sym typeface="Poppins"/>
              </a:rPr>
              <a:t>Commitments &amp; Next Steps </a:t>
            </a:r>
          </a:p>
        </p:txBody>
      </p:sp>
      <p:sp>
        <p:nvSpPr>
          <p:cNvPr id="4" name="TextBox 4"/>
          <p:cNvSpPr txBox="1"/>
          <p:nvPr/>
        </p:nvSpPr>
        <p:spPr>
          <a:xfrm>
            <a:off x="14279625" y="2927950"/>
            <a:ext cx="3598299" cy="794555"/>
          </a:xfrm>
          <a:prstGeom prst="rect">
            <a:avLst/>
          </a:prstGeom>
        </p:spPr>
        <p:txBody>
          <a:bodyPr lIns="0" tIns="0" rIns="0" bIns="0" rtlCol="0" anchor="t">
            <a:spAutoFit/>
          </a:bodyPr>
          <a:lstStyle/>
          <a:p>
            <a:pPr algn="r">
              <a:lnSpc>
                <a:spcPts val="3112"/>
              </a:lnSpc>
            </a:pPr>
            <a:r>
              <a:rPr lang="en-US" sz="2394">
                <a:solidFill>
                  <a:srgbClr val="FFFFFF"/>
                </a:solidFill>
                <a:latin typeface="Public Sans"/>
                <a:ea typeface="Public Sans"/>
                <a:cs typeface="Public Sans"/>
                <a:sym typeface="Public Sans"/>
              </a:rPr>
              <a:t>Jenefeness Franke, MBA</a:t>
            </a:r>
          </a:p>
          <a:p>
            <a:pPr marL="0" lvl="0" indent="0" algn="r">
              <a:lnSpc>
                <a:spcPts val="3112"/>
              </a:lnSpc>
            </a:pPr>
            <a:r>
              <a:rPr lang="en-US" sz="2394">
                <a:solidFill>
                  <a:srgbClr val="FFFFFF"/>
                </a:solidFill>
                <a:latin typeface="Public Sans"/>
                <a:ea typeface="Public Sans"/>
                <a:cs typeface="Public Sans"/>
                <a:sym typeface="Public Sans"/>
              </a:rPr>
              <a:t>Financial Therapist</a:t>
            </a:r>
          </a:p>
        </p:txBody>
      </p:sp>
      <p:sp>
        <p:nvSpPr>
          <p:cNvPr id="5" name="TextBox 5"/>
          <p:cNvSpPr txBox="1"/>
          <p:nvPr/>
        </p:nvSpPr>
        <p:spPr>
          <a:xfrm>
            <a:off x="13544654" y="1601511"/>
            <a:ext cx="4333270" cy="1203282"/>
          </a:xfrm>
          <a:prstGeom prst="rect">
            <a:avLst/>
          </a:prstGeom>
        </p:spPr>
        <p:txBody>
          <a:bodyPr lIns="0" tIns="0" rIns="0" bIns="0" rtlCol="0" anchor="t">
            <a:spAutoFit/>
          </a:bodyPr>
          <a:lstStyle/>
          <a:p>
            <a:pPr algn="r">
              <a:lnSpc>
                <a:spcPts val="3180"/>
              </a:lnSpc>
            </a:pPr>
            <a:r>
              <a:rPr lang="en-US" sz="2446">
                <a:solidFill>
                  <a:srgbClr val="FFFFFF"/>
                </a:solidFill>
                <a:latin typeface="Public Sans"/>
                <a:ea typeface="Public Sans"/>
                <a:cs typeface="Public Sans"/>
                <a:sym typeface="Public Sans"/>
              </a:rPr>
              <a:t>Sabrina Smith</a:t>
            </a:r>
          </a:p>
          <a:p>
            <a:pPr algn="r">
              <a:lnSpc>
                <a:spcPts val="3180"/>
              </a:lnSpc>
            </a:pPr>
            <a:r>
              <a:rPr lang="en-US" sz="2446">
                <a:solidFill>
                  <a:srgbClr val="FFFFFF"/>
                </a:solidFill>
                <a:latin typeface="Public Sans"/>
                <a:ea typeface="Public Sans"/>
                <a:cs typeface="Public Sans"/>
                <a:sym typeface="Public Sans"/>
              </a:rPr>
              <a:t>Community Lending Manager</a:t>
            </a:r>
          </a:p>
          <a:p>
            <a:pPr marL="0" lvl="0" indent="0" algn="r">
              <a:lnSpc>
                <a:spcPts val="3180"/>
              </a:lnSpc>
            </a:pPr>
            <a:endParaRPr lang="en-US" sz="2446">
              <a:solidFill>
                <a:srgbClr val="FFFFFF"/>
              </a:solidFill>
              <a:latin typeface="Public Sans"/>
              <a:ea typeface="Public Sans"/>
              <a:cs typeface="Public Sans"/>
              <a:sym typeface="Public Sans"/>
            </a:endParaRPr>
          </a:p>
        </p:txBody>
      </p:sp>
      <p:sp>
        <p:nvSpPr>
          <p:cNvPr id="6" name="TextBox 6"/>
          <p:cNvSpPr txBox="1"/>
          <p:nvPr/>
        </p:nvSpPr>
        <p:spPr>
          <a:xfrm>
            <a:off x="11648954" y="373556"/>
            <a:ext cx="6288949" cy="1272188"/>
          </a:xfrm>
          <a:prstGeom prst="rect">
            <a:avLst/>
          </a:prstGeom>
        </p:spPr>
        <p:txBody>
          <a:bodyPr lIns="0" tIns="0" rIns="0" bIns="0" rtlCol="0" anchor="t">
            <a:spAutoFit/>
          </a:bodyPr>
          <a:lstStyle/>
          <a:p>
            <a:pPr algn="r">
              <a:lnSpc>
                <a:spcPts val="3340"/>
              </a:lnSpc>
            </a:pPr>
            <a:r>
              <a:rPr lang="en-US" sz="2569">
                <a:solidFill>
                  <a:srgbClr val="FFFFFF"/>
                </a:solidFill>
                <a:latin typeface="Public Sans"/>
                <a:ea typeface="Public Sans"/>
                <a:cs typeface="Public Sans"/>
                <a:sym typeface="Public Sans"/>
              </a:rPr>
              <a:t> Lynn Willis</a:t>
            </a:r>
          </a:p>
          <a:p>
            <a:pPr algn="r">
              <a:lnSpc>
                <a:spcPts val="3340"/>
              </a:lnSpc>
            </a:pPr>
            <a:r>
              <a:rPr lang="en-US" sz="2569">
                <a:solidFill>
                  <a:srgbClr val="FFFFFF"/>
                </a:solidFill>
                <a:latin typeface="Public Sans"/>
                <a:ea typeface="Public Sans"/>
                <a:cs typeface="Public Sans"/>
                <a:sym typeface="Public Sans"/>
              </a:rPr>
              <a:t>Director of Family Stability Initiatives</a:t>
            </a:r>
          </a:p>
          <a:p>
            <a:pPr marL="0" lvl="0" indent="0" algn="r">
              <a:lnSpc>
                <a:spcPts val="3340"/>
              </a:lnSpc>
            </a:pPr>
            <a:endParaRPr lang="en-US" sz="2569">
              <a:solidFill>
                <a:srgbClr val="FFFFFF"/>
              </a:solidFill>
              <a:latin typeface="Public Sans"/>
              <a:ea typeface="Public Sans"/>
              <a:cs typeface="Public Sans"/>
              <a:sym typeface="Public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77E7E"/>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344650" y="-333579"/>
            <a:ext cx="9591879" cy="959187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D6B659"/>
              </a:solidFill>
              <a:prstDash val="solid"/>
              <a:miter/>
            </a:ln>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7173855" y="1028700"/>
            <a:ext cx="13762674" cy="9175116"/>
          </a:xfrm>
          <a:custGeom>
            <a:avLst/>
            <a:gdLst/>
            <a:ahLst/>
            <a:cxnLst/>
            <a:rect l="l" t="t" r="r" b="b"/>
            <a:pathLst>
              <a:path w="13762674" h="9175116">
                <a:moveTo>
                  <a:pt x="0" y="0"/>
                </a:moveTo>
                <a:lnTo>
                  <a:pt x="13762674" y="0"/>
                </a:lnTo>
                <a:lnTo>
                  <a:pt x="13762674" y="9175116"/>
                </a:lnTo>
                <a:lnTo>
                  <a:pt x="0" y="9175116"/>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868096" y="1338765"/>
            <a:ext cx="10349894" cy="1461135"/>
          </a:xfrm>
          <a:prstGeom prst="rect">
            <a:avLst/>
          </a:prstGeom>
        </p:spPr>
        <p:txBody>
          <a:bodyPr lIns="0" tIns="0" rIns="0" bIns="0" rtlCol="0" anchor="t">
            <a:spAutoFit/>
          </a:bodyPr>
          <a:lstStyle/>
          <a:p>
            <a:pPr algn="l">
              <a:lnSpc>
                <a:spcPts val="9180"/>
              </a:lnSpc>
            </a:pPr>
            <a:r>
              <a:rPr lang="en-US" sz="15300" b="1">
                <a:solidFill>
                  <a:srgbClr val="D6B659"/>
                </a:solidFill>
                <a:latin typeface="Antonio Ultra-Bold"/>
                <a:ea typeface="Antonio Ultra-Bold"/>
                <a:cs typeface="Antonio Ultra-Bold"/>
                <a:sym typeface="Antonio Ultra-Bold"/>
              </a:rPr>
              <a:t>OBJECTIVES</a:t>
            </a:r>
          </a:p>
        </p:txBody>
      </p:sp>
      <p:sp>
        <p:nvSpPr>
          <p:cNvPr id="7" name="TextBox 7"/>
          <p:cNvSpPr txBox="1"/>
          <p:nvPr/>
        </p:nvSpPr>
        <p:spPr>
          <a:xfrm>
            <a:off x="638458" y="2826218"/>
            <a:ext cx="10315950" cy="6432082"/>
          </a:xfrm>
          <a:prstGeom prst="rect">
            <a:avLst/>
          </a:prstGeom>
        </p:spPr>
        <p:txBody>
          <a:bodyPr lIns="0" tIns="0" rIns="0" bIns="0" rtlCol="0" anchor="t">
            <a:spAutoFit/>
          </a:bodyPr>
          <a:lstStyle/>
          <a:p>
            <a:pPr algn="l">
              <a:lnSpc>
                <a:spcPts val="3933"/>
              </a:lnSpc>
            </a:pPr>
            <a:r>
              <a:rPr lang="en-US" sz="3025">
                <a:solidFill>
                  <a:srgbClr val="FFFFFF"/>
                </a:solidFill>
                <a:latin typeface="Public Sans"/>
                <a:ea typeface="Public Sans"/>
                <a:cs typeface="Public Sans"/>
                <a:sym typeface="Public Sans"/>
              </a:rPr>
              <a:t>Impact of Scarcity &amp; Abundance On Our Brain</a:t>
            </a:r>
          </a:p>
          <a:p>
            <a:pPr algn="l">
              <a:lnSpc>
                <a:spcPts val="3933"/>
              </a:lnSpc>
            </a:pPr>
            <a:endParaRPr lang="en-US" sz="3025">
              <a:solidFill>
                <a:srgbClr val="FFFFFF"/>
              </a:solidFill>
              <a:latin typeface="Public Sans"/>
              <a:ea typeface="Public Sans"/>
              <a:cs typeface="Public Sans"/>
              <a:sym typeface="Public Sans"/>
            </a:endParaRPr>
          </a:p>
          <a:p>
            <a:pPr algn="l">
              <a:lnSpc>
                <a:spcPts val="3933"/>
              </a:lnSpc>
            </a:pPr>
            <a:r>
              <a:rPr lang="en-US" sz="3025">
                <a:solidFill>
                  <a:srgbClr val="FFFFFF"/>
                </a:solidFill>
                <a:latin typeface="Public Sans"/>
                <a:ea typeface="Public Sans"/>
                <a:cs typeface="Public Sans"/>
                <a:sym typeface="Public Sans"/>
              </a:rPr>
              <a:t>The “Sites of Shaping” Framework</a:t>
            </a:r>
          </a:p>
          <a:p>
            <a:pPr algn="l">
              <a:lnSpc>
                <a:spcPts val="3933"/>
              </a:lnSpc>
            </a:pPr>
            <a:endParaRPr lang="en-US" sz="3025">
              <a:solidFill>
                <a:srgbClr val="FFFFFF"/>
              </a:solidFill>
              <a:latin typeface="Public Sans"/>
              <a:ea typeface="Public Sans"/>
              <a:cs typeface="Public Sans"/>
              <a:sym typeface="Public Sans"/>
            </a:endParaRPr>
          </a:p>
          <a:p>
            <a:pPr algn="l">
              <a:lnSpc>
                <a:spcPts val="3933"/>
              </a:lnSpc>
            </a:pPr>
            <a:r>
              <a:rPr lang="en-US" sz="3025">
                <a:solidFill>
                  <a:srgbClr val="FFFFFF"/>
                </a:solidFill>
                <a:latin typeface="Public Sans"/>
                <a:ea typeface="Public Sans"/>
                <a:cs typeface="Public Sans"/>
                <a:sym typeface="Public Sans"/>
              </a:rPr>
              <a:t>Personal &amp; Organizational Practices (Guided Activity)</a:t>
            </a:r>
          </a:p>
          <a:p>
            <a:pPr algn="l">
              <a:lnSpc>
                <a:spcPts val="3933"/>
              </a:lnSpc>
            </a:pPr>
            <a:endParaRPr lang="en-US" sz="3025">
              <a:solidFill>
                <a:srgbClr val="FFFFFF"/>
              </a:solidFill>
              <a:latin typeface="Public Sans"/>
              <a:ea typeface="Public Sans"/>
              <a:cs typeface="Public Sans"/>
              <a:sym typeface="Public Sans"/>
            </a:endParaRPr>
          </a:p>
          <a:p>
            <a:pPr algn="l">
              <a:lnSpc>
                <a:spcPts val="3933"/>
              </a:lnSpc>
            </a:pPr>
            <a:r>
              <a:rPr lang="en-US" sz="3025">
                <a:solidFill>
                  <a:srgbClr val="FFFFFF"/>
                </a:solidFill>
                <a:latin typeface="Public Sans"/>
                <a:ea typeface="Public Sans"/>
                <a:cs typeface="Public Sans"/>
                <a:sym typeface="Public Sans"/>
              </a:rPr>
              <a:t>Strategies for Breaking Scarcity Cycles and Fostering Financial Resilience</a:t>
            </a:r>
          </a:p>
          <a:p>
            <a:pPr algn="l">
              <a:lnSpc>
                <a:spcPts val="3933"/>
              </a:lnSpc>
            </a:pPr>
            <a:endParaRPr lang="en-US" sz="3025">
              <a:solidFill>
                <a:srgbClr val="FFFFFF"/>
              </a:solidFill>
              <a:latin typeface="Public Sans"/>
              <a:ea typeface="Public Sans"/>
              <a:cs typeface="Public Sans"/>
              <a:sym typeface="Public Sans"/>
            </a:endParaRPr>
          </a:p>
          <a:p>
            <a:pPr algn="l">
              <a:lnSpc>
                <a:spcPts val="3933"/>
              </a:lnSpc>
            </a:pPr>
            <a:r>
              <a:rPr lang="en-US" sz="3025">
                <a:solidFill>
                  <a:srgbClr val="FFFFFF"/>
                </a:solidFill>
                <a:latin typeface="Public Sans"/>
                <a:ea typeface="Public Sans"/>
                <a:cs typeface="Public Sans"/>
                <a:sym typeface="Public Sans"/>
              </a:rPr>
              <a:t>Strategies for Implementing Abundance-Based Solutions</a:t>
            </a:r>
          </a:p>
          <a:p>
            <a:pPr algn="l">
              <a:lnSpc>
                <a:spcPts val="3933"/>
              </a:lnSpc>
            </a:pPr>
            <a:endParaRPr lang="en-US" sz="3025">
              <a:solidFill>
                <a:srgbClr val="FFFFFF"/>
              </a:solidFill>
              <a:latin typeface="Public Sans"/>
              <a:ea typeface="Public Sans"/>
              <a:cs typeface="Public Sans"/>
              <a:sym typeface="Public Sans"/>
            </a:endParaRPr>
          </a:p>
          <a:p>
            <a:pPr algn="l">
              <a:lnSpc>
                <a:spcPts val="3933"/>
              </a:lnSpc>
            </a:pPr>
            <a:r>
              <a:rPr lang="en-US" sz="3025">
                <a:solidFill>
                  <a:srgbClr val="FFFFFF"/>
                </a:solidFill>
                <a:latin typeface="Public Sans"/>
                <a:ea typeface="Public Sans"/>
                <a:cs typeface="Public Sans"/>
                <a:sym typeface="Public Sans"/>
              </a:rPr>
              <a:t>Commitments &amp; Next Steps </a:t>
            </a:r>
          </a:p>
          <a:p>
            <a:pPr marL="0" lvl="0" indent="0" algn="l">
              <a:lnSpc>
                <a:spcPts val="3933"/>
              </a:lnSpc>
            </a:pPr>
            <a:endParaRPr lang="en-US" sz="3025">
              <a:solidFill>
                <a:srgbClr val="FFFFFF"/>
              </a:solidFill>
              <a:latin typeface="Public Sans"/>
              <a:ea typeface="Public Sans"/>
              <a:cs typeface="Public Sans"/>
              <a:sym typeface="Public Sans"/>
            </a:endParaRPr>
          </a:p>
        </p:txBody>
      </p:sp>
      <p:sp>
        <p:nvSpPr>
          <p:cNvPr id="8" name="Freeform 8"/>
          <p:cNvSpPr/>
          <p:nvPr/>
        </p:nvSpPr>
        <p:spPr>
          <a:xfrm>
            <a:off x="13610747" y="8310823"/>
            <a:ext cx="3007871" cy="1183096"/>
          </a:xfrm>
          <a:custGeom>
            <a:avLst/>
            <a:gdLst/>
            <a:ahLst/>
            <a:cxnLst/>
            <a:rect l="l" t="t" r="r" b="b"/>
            <a:pathLst>
              <a:path w="3007871" h="1183096">
                <a:moveTo>
                  <a:pt x="0" y="0"/>
                </a:moveTo>
                <a:lnTo>
                  <a:pt x="3007871" y="0"/>
                </a:lnTo>
                <a:lnTo>
                  <a:pt x="3007871" y="1183095"/>
                </a:lnTo>
                <a:lnTo>
                  <a:pt x="0" y="118309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B659"/>
        </a:solidFill>
        <a:effectLst/>
      </p:bgPr>
    </p:bg>
    <p:spTree>
      <p:nvGrpSpPr>
        <p:cNvPr id="1" name=""/>
        <p:cNvGrpSpPr/>
        <p:nvPr/>
      </p:nvGrpSpPr>
      <p:grpSpPr>
        <a:xfrm>
          <a:off x="0" y="0"/>
          <a:ext cx="0" cy="0"/>
          <a:chOff x="0" y="0"/>
          <a:chExt cx="0" cy="0"/>
        </a:xfrm>
      </p:grpSpPr>
      <p:sp>
        <p:nvSpPr>
          <p:cNvPr id="2" name="Freeform 2"/>
          <p:cNvSpPr/>
          <p:nvPr/>
        </p:nvSpPr>
        <p:spPr>
          <a:xfrm>
            <a:off x="6039619" y="-335962"/>
            <a:ext cx="12115545" cy="10622962"/>
          </a:xfrm>
          <a:custGeom>
            <a:avLst/>
            <a:gdLst/>
            <a:ahLst/>
            <a:cxnLst/>
            <a:rect l="l" t="t" r="r" b="b"/>
            <a:pathLst>
              <a:path w="12115545" h="10622962">
                <a:moveTo>
                  <a:pt x="0" y="0"/>
                </a:moveTo>
                <a:lnTo>
                  <a:pt x="12115546" y="0"/>
                </a:lnTo>
                <a:lnTo>
                  <a:pt x="12115546" y="10622962"/>
                </a:lnTo>
                <a:lnTo>
                  <a:pt x="0" y="10622962"/>
                </a:lnTo>
                <a:lnTo>
                  <a:pt x="0" y="0"/>
                </a:lnTo>
                <a:close/>
              </a:path>
            </a:pathLst>
          </a:custGeom>
          <a:blipFill>
            <a:blip r:embed="rId3"/>
            <a:stretch>
              <a:fillRect l="-12047" r="-19473"/>
            </a:stretch>
          </a:blipFill>
        </p:spPr>
        <p:txBody>
          <a:bodyPr/>
          <a:lstStyle/>
          <a:p>
            <a:endParaRPr lang="en-US"/>
          </a:p>
        </p:txBody>
      </p:sp>
      <p:sp>
        <p:nvSpPr>
          <p:cNvPr id="3" name="TextBox 3"/>
          <p:cNvSpPr txBox="1"/>
          <p:nvPr/>
        </p:nvSpPr>
        <p:spPr>
          <a:xfrm>
            <a:off x="338397" y="258259"/>
            <a:ext cx="8441450" cy="4226214"/>
          </a:xfrm>
          <a:prstGeom prst="rect">
            <a:avLst/>
          </a:prstGeom>
        </p:spPr>
        <p:txBody>
          <a:bodyPr lIns="0" tIns="0" rIns="0" bIns="0" rtlCol="0" anchor="t">
            <a:spAutoFit/>
          </a:bodyPr>
          <a:lstStyle/>
          <a:p>
            <a:pPr algn="ctr">
              <a:lnSpc>
                <a:spcPts val="11336"/>
              </a:lnSpc>
              <a:spcBef>
                <a:spcPct val="0"/>
              </a:spcBef>
            </a:pPr>
            <a:r>
              <a:rPr lang="en-US" sz="7457" b="1" spc="372">
                <a:solidFill>
                  <a:srgbClr val="377E7E"/>
                </a:solidFill>
                <a:latin typeface="Antonio Bold"/>
                <a:ea typeface="Antonio Bold"/>
                <a:cs typeface="Antonio Bold"/>
                <a:sym typeface="Antonio Bold"/>
              </a:rPr>
              <a:t>OUR BRAINS IN CRISIS CAN NOT MAKE SOUND FINANCIAL DECISIONS</a:t>
            </a:r>
          </a:p>
        </p:txBody>
      </p:sp>
      <p:grpSp>
        <p:nvGrpSpPr>
          <p:cNvPr id="4" name="Group 4"/>
          <p:cNvGrpSpPr/>
          <p:nvPr/>
        </p:nvGrpSpPr>
        <p:grpSpPr>
          <a:xfrm>
            <a:off x="15069065" y="214321"/>
            <a:ext cx="3086100" cy="308610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7" name="TextBox 7"/>
          <p:cNvSpPr txBox="1"/>
          <p:nvPr/>
        </p:nvSpPr>
        <p:spPr>
          <a:xfrm>
            <a:off x="877424" y="4937419"/>
            <a:ext cx="7363396" cy="4574674"/>
          </a:xfrm>
          <a:prstGeom prst="rect">
            <a:avLst/>
          </a:prstGeom>
        </p:spPr>
        <p:txBody>
          <a:bodyPr lIns="0" tIns="0" rIns="0" bIns="0" rtlCol="0" anchor="t">
            <a:spAutoFit/>
          </a:bodyPr>
          <a:lstStyle/>
          <a:p>
            <a:pPr algn="l">
              <a:lnSpc>
                <a:spcPts val="3626"/>
              </a:lnSpc>
            </a:pPr>
            <a:r>
              <a:rPr lang="en-US" sz="2789" b="1">
                <a:solidFill>
                  <a:srgbClr val="000000"/>
                </a:solidFill>
                <a:latin typeface="Public Sans Bold"/>
                <a:ea typeface="Public Sans Bold"/>
                <a:cs typeface="Public Sans Bold"/>
                <a:sym typeface="Public Sans Bold"/>
              </a:rPr>
              <a:t>Dopamine (motivation and reward)</a:t>
            </a:r>
          </a:p>
          <a:p>
            <a:pPr marL="602240" lvl="1" indent="-301120" algn="l">
              <a:lnSpc>
                <a:spcPts val="3626"/>
              </a:lnSpc>
              <a:buFont typeface="Arial"/>
              <a:buChar char="•"/>
            </a:pPr>
            <a:r>
              <a:rPr lang="en-US" sz="2789">
                <a:solidFill>
                  <a:srgbClr val="000000"/>
                </a:solidFill>
                <a:latin typeface="Public Sans"/>
                <a:ea typeface="Public Sans"/>
                <a:cs typeface="Public Sans"/>
                <a:sym typeface="Public Sans"/>
              </a:rPr>
              <a:t>decision fatigue</a:t>
            </a:r>
          </a:p>
          <a:p>
            <a:pPr marL="602240" lvl="1" indent="-301120" algn="l">
              <a:lnSpc>
                <a:spcPts val="3626"/>
              </a:lnSpc>
              <a:buFont typeface="Arial"/>
              <a:buChar char="•"/>
            </a:pPr>
            <a:r>
              <a:rPr lang="en-US" sz="2789">
                <a:solidFill>
                  <a:srgbClr val="000000"/>
                </a:solidFill>
                <a:latin typeface="Public Sans"/>
                <a:ea typeface="Public Sans"/>
                <a:cs typeface="Public Sans"/>
                <a:sym typeface="Public Sans"/>
              </a:rPr>
              <a:t>reduced motivation</a:t>
            </a:r>
          </a:p>
          <a:p>
            <a:pPr marL="602240" lvl="1" indent="-301120" algn="l">
              <a:lnSpc>
                <a:spcPts val="3626"/>
              </a:lnSpc>
              <a:buFont typeface="Arial"/>
              <a:buChar char="•"/>
            </a:pPr>
            <a:r>
              <a:rPr lang="en-US" sz="2789">
                <a:solidFill>
                  <a:srgbClr val="000000"/>
                </a:solidFill>
                <a:latin typeface="Public Sans"/>
                <a:ea typeface="Public Sans"/>
                <a:cs typeface="Public Sans"/>
                <a:sym typeface="Public Sans"/>
              </a:rPr>
              <a:t>immediate, short-term goals</a:t>
            </a:r>
          </a:p>
          <a:p>
            <a:pPr algn="l">
              <a:lnSpc>
                <a:spcPts val="3626"/>
              </a:lnSpc>
            </a:pPr>
            <a:endParaRPr lang="en-US" sz="2789">
              <a:solidFill>
                <a:srgbClr val="000000"/>
              </a:solidFill>
              <a:latin typeface="Public Sans"/>
              <a:ea typeface="Public Sans"/>
              <a:cs typeface="Public Sans"/>
              <a:sym typeface="Public Sans"/>
            </a:endParaRPr>
          </a:p>
          <a:p>
            <a:pPr algn="l">
              <a:lnSpc>
                <a:spcPts val="3626"/>
              </a:lnSpc>
            </a:pPr>
            <a:r>
              <a:rPr lang="en-US" sz="2789" b="1">
                <a:solidFill>
                  <a:srgbClr val="000000"/>
                </a:solidFill>
                <a:latin typeface="Public Sans Bold"/>
                <a:ea typeface="Public Sans Bold"/>
                <a:cs typeface="Public Sans Bold"/>
                <a:sym typeface="Public Sans Bold"/>
              </a:rPr>
              <a:t>Oxytocin (trust and connection)</a:t>
            </a:r>
          </a:p>
          <a:p>
            <a:pPr marL="602240" lvl="1" indent="-301120" algn="l">
              <a:lnSpc>
                <a:spcPts val="3626"/>
              </a:lnSpc>
              <a:buFont typeface="Arial"/>
              <a:buChar char="•"/>
            </a:pPr>
            <a:r>
              <a:rPr lang="en-US" sz="2789">
                <a:solidFill>
                  <a:srgbClr val="000000"/>
                </a:solidFill>
                <a:latin typeface="Public Sans"/>
                <a:ea typeface="Public Sans"/>
                <a:cs typeface="Public Sans"/>
                <a:sym typeface="Public Sans"/>
              </a:rPr>
              <a:t>shame and isolation</a:t>
            </a:r>
          </a:p>
          <a:p>
            <a:pPr marL="602240" lvl="1" indent="-301120" algn="l">
              <a:lnSpc>
                <a:spcPts val="3626"/>
              </a:lnSpc>
              <a:buFont typeface="Arial"/>
              <a:buChar char="•"/>
            </a:pPr>
            <a:r>
              <a:rPr lang="en-US" sz="2789">
                <a:solidFill>
                  <a:srgbClr val="000000"/>
                </a:solidFill>
                <a:latin typeface="Public Sans"/>
                <a:ea typeface="Public Sans"/>
                <a:cs typeface="Public Sans"/>
                <a:sym typeface="Public Sans"/>
              </a:rPr>
              <a:t>unwilling to ask for help</a:t>
            </a:r>
          </a:p>
          <a:p>
            <a:pPr marL="602240" lvl="1" indent="-301120" algn="l">
              <a:lnSpc>
                <a:spcPts val="3626"/>
              </a:lnSpc>
              <a:buFont typeface="Arial"/>
              <a:buChar char="•"/>
            </a:pPr>
            <a:r>
              <a:rPr lang="en-US" sz="2789">
                <a:solidFill>
                  <a:srgbClr val="000000"/>
                </a:solidFill>
                <a:latin typeface="Public Sans"/>
                <a:ea typeface="Public Sans"/>
                <a:cs typeface="Public Sans"/>
                <a:sym typeface="Public Sans"/>
              </a:rPr>
              <a:t>suspicious of resources</a:t>
            </a:r>
          </a:p>
          <a:p>
            <a:pPr marL="0" lvl="0" indent="0" algn="l">
              <a:lnSpc>
                <a:spcPts val="3626"/>
              </a:lnSpc>
            </a:pPr>
            <a:endParaRPr lang="en-US" sz="2789">
              <a:solidFill>
                <a:srgbClr val="000000"/>
              </a:solidFill>
              <a:latin typeface="Public Sans"/>
              <a:ea typeface="Public Sans"/>
              <a:cs typeface="Public Sans"/>
              <a:sym typeface="Public Sans"/>
            </a:endParaRPr>
          </a:p>
        </p:txBody>
      </p:sp>
      <p:sp>
        <p:nvSpPr>
          <p:cNvPr id="8" name="Freeform 8"/>
          <p:cNvSpPr/>
          <p:nvPr/>
        </p:nvSpPr>
        <p:spPr>
          <a:xfrm>
            <a:off x="14986005" y="1094599"/>
            <a:ext cx="3536612" cy="1391067"/>
          </a:xfrm>
          <a:custGeom>
            <a:avLst/>
            <a:gdLst/>
            <a:ahLst/>
            <a:cxnLst/>
            <a:rect l="l" t="t" r="r" b="b"/>
            <a:pathLst>
              <a:path w="3536612" h="1391067">
                <a:moveTo>
                  <a:pt x="0" y="0"/>
                </a:moveTo>
                <a:lnTo>
                  <a:pt x="3536612" y="0"/>
                </a:lnTo>
                <a:lnTo>
                  <a:pt x="3536612" y="1391067"/>
                </a:lnTo>
                <a:lnTo>
                  <a:pt x="0" y="1391067"/>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B659"/>
        </a:solidFill>
        <a:effectLst/>
      </p:bgPr>
    </p:bg>
    <p:spTree>
      <p:nvGrpSpPr>
        <p:cNvPr id="1" name=""/>
        <p:cNvGrpSpPr/>
        <p:nvPr/>
      </p:nvGrpSpPr>
      <p:grpSpPr>
        <a:xfrm>
          <a:off x="0" y="0"/>
          <a:ext cx="0" cy="0"/>
          <a:chOff x="0" y="0"/>
          <a:chExt cx="0" cy="0"/>
        </a:xfrm>
      </p:grpSpPr>
      <p:sp>
        <p:nvSpPr>
          <p:cNvPr id="2" name="Freeform 2"/>
          <p:cNvSpPr/>
          <p:nvPr/>
        </p:nvSpPr>
        <p:spPr>
          <a:xfrm>
            <a:off x="8142645" y="-61380"/>
            <a:ext cx="7886328" cy="10348380"/>
          </a:xfrm>
          <a:custGeom>
            <a:avLst/>
            <a:gdLst/>
            <a:ahLst/>
            <a:cxnLst/>
            <a:rect l="l" t="t" r="r" b="b"/>
            <a:pathLst>
              <a:path w="7886328" h="10348380">
                <a:moveTo>
                  <a:pt x="0" y="0"/>
                </a:moveTo>
                <a:lnTo>
                  <a:pt x="7886327" y="0"/>
                </a:lnTo>
                <a:lnTo>
                  <a:pt x="7886327" y="10348380"/>
                </a:lnTo>
                <a:lnTo>
                  <a:pt x="0" y="1034838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5049292" y="126931"/>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6" name="TextBox 6"/>
          <p:cNvSpPr txBox="1"/>
          <p:nvPr/>
        </p:nvSpPr>
        <p:spPr>
          <a:xfrm>
            <a:off x="338397" y="258259"/>
            <a:ext cx="8441450" cy="4226214"/>
          </a:xfrm>
          <a:prstGeom prst="rect">
            <a:avLst/>
          </a:prstGeom>
        </p:spPr>
        <p:txBody>
          <a:bodyPr lIns="0" tIns="0" rIns="0" bIns="0" rtlCol="0" anchor="t">
            <a:spAutoFit/>
          </a:bodyPr>
          <a:lstStyle/>
          <a:p>
            <a:pPr algn="ctr">
              <a:lnSpc>
                <a:spcPts val="11336"/>
              </a:lnSpc>
              <a:spcBef>
                <a:spcPct val="0"/>
              </a:spcBef>
            </a:pPr>
            <a:r>
              <a:rPr lang="en-US" sz="7457" b="1" spc="372">
                <a:solidFill>
                  <a:srgbClr val="377E7E"/>
                </a:solidFill>
                <a:latin typeface="Antonio Bold"/>
                <a:ea typeface="Antonio Bold"/>
                <a:cs typeface="Antonio Bold"/>
                <a:sym typeface="Antonio Bold"/>
              </a:rPr>
              <a:t>WE CAN REWIRE OUR BRAINS WITH NEUROPLASTICITY</a:t>
            </a:r>
          </a:p>
        </p:txBody>
      </p:sp>
      <p:sp>
        <p:nvSpPr>
          <p:cNvPr id="7" name="TextBox 7"/>
          <p:cNvSpPr txBox="1"/>
          <p:nvPr/>
        </p:nvSpPr>
        <p:spPr>
          <a:xfrm>
            <a:off x="1460062" y="4927894"/>
            <a:ext cx="9119291" cy="5666003"/>
          </a:xfrm>
          <a:prstGeom prst="rect">
            <a:avLst/>
          </a:prstGeom>
        </p:spPr>
        <p:txBody>
          <a:bodyPr lIns="0" tIns="0" rIns="0" bIns="0" rtlCol="0" anchor="t">
            <a:spAutoFit/>
          </a:bodyPr>
          <a:lstStyle/>
          <a:p>
            <a:pPr algn="l">
              <a:lnSpc>
                <a:spcPts val="4490"/>
              </a:lnSpc>
            </a:pPr>
            <a:r>
              <a:rPr lang="en-US" sz="3454" b="1">
                <a:solidFill>
                  <a:srgbClr val="000000"/>
                </a:solidFill>
                <a:latin typeface="Public Sans Bold"/>
                <a:ea typeface="Public Sans Bold"/>
                <a:cs typeface="Public Sans Bold"/>
                <a:sym typeface="Public Sans Bold"/>
              </a:rPr>
              <a:t>Dopamine (motivation and reward)</a:t>
            </a:r>
          </a:p>
          <a:p>
            <a:pPr marL="745851" lvl="1" indent="-372926" algn="l">
              <a:lnSpc>
                <a:spcPts val="4490"/>
              </a:lnSpc>
              <a:buFont typeface="Arial"/>
              <a:buChar char="•"/>
            </a:pPr>
            <a:r>
              <a:rPr lang="en-US" sz="3454">
                <a:solidFill>
                  <a:srgbClr val="000000"/>
                </a:solidFill>
                <a:latin typeface="Public Sans"/>
                <a:ea typeface="Public Sans"/>
                <a:cs typeface="Public Sans"/>
                <a:sym typeface="Public Sans"/>
              </a:rPr>
              <a:t>small, achievable goals</a:t>
            </a:r>
          </a:p>
          <a:p>
            <a:pPr marL="745851" lvl="1" indent="-372926" algn="l">
              <a:lnSpc>
                <a:spcPts val="4490"/>
              </a:lnSpc>
              <a:buFont typeface="Arial"/>
              <a:buChar char="•"/>
            </a:pPr>
            <a:r>
              <a:rPr lang="en-US" sz="3454">
                <a:solidFill>
                  <a:srgbClr val="000000"/>
                </a:solidFill>
                <a:latin typeface="Public Sans"/>
                <a:ea typeface="Public Sans"/>
                <a:cs typeface="Public Sans"/>
                <a:sym typeface="Public Sans"/>
              </a:rPr>
              <a:t>reward system</a:t>
            </a:r>
          </a:p>
          <a:p>
            <a:pPr marL="745851" lvl="1" indent="-372926" algn="l">
              <a:lnSpc>
                <a:spcPts val="4490"/>
              </a:lnSpc>
              <a:buFont typeface="Arial"/>
              <a:buChar char="•"/>
            </a:pPr>
            <a:r>
              <a:rPr lang="en-US" sz="3454">
                <a:solidFill>
                  <a:srgbClr val="000000"/>
                </a:solidFill>
                <a:latin typeface="Public Sans"/>
                <a:ea typeface="Public Sans"/>
                <a:cs typeface="Public Sans"/>
                <a:sym typeface="Public Sans"/>
              </a:rPr>
              <a:t>re-education and unlearning</a:t>
            </a:r>
          </a:p>
          <a:p>
            <a:pPr algn="l">
              <a:lnSpc>
                <a:spcPts val="4490"/>
              </a:lnSpc>
            </a:pPr>
            <a:endParaRPr lang="en-US" sz="3454">
              <a:solidFill>
                <a:srgbClr val="000000"/>
              </a:solidFill>
              <a:latin typeface="Public Sans"/>
              <a:ea typeface="Public Sans"/>
              <a:cs typeface="Public Sans"/>
              <a:sym typeface="Public Sans"/>
            </a:endParaRPr>
          </a:p>
          <a:p>
            <a:pPr algn="l">
              <a:lnSpc>
                <a:spcPts val="4490"/>
              </a:lnSpc>
            </a:pPr>
            <a:r>
              <a:rPr lang="en-US" sz="3454" b="1">
                <a:solidFill>
                  <a:srgbClr val="000000"/>
                </a:solidFill>
                <a:latin typeface="Public Sans Bold"/>
                <a:ea typeface="Public Sans Bold"/>
                <a:cs typeface="Public Sans Bold"/>
                <a:sym typeface="Public Sans Bold"/>
              </a:rPr>
              <a:t>Oxytocin (trust and connection)</a:t>
            </a:r>
          </a:p>
          <a:p>
            <a:pPr marL="745851" lvl="1" indent="-372926" algn="l">
              <a:lnSpc>
                <a:spcPts val="4490"/>
              </a:lnSpc>
              <a:buFont typeface="Arial"/>
              <a:buChar char="•"/>
            </a:pPr>
            <a:r>
              <a:rPr lang="en-US" sz="3454">
                <a:solidFill>
                  <a:srgbClr val="000000"/>
                </a:solidFill>
                <a:latin typeface="Public Sans"/>
                <a:ea typeface="Public Sans"/>
                <a:cs typeface="Public Sans"/>
                <a:sym typeface="Public Sans"/>
              </a:rPr>
              <a:t>community-based support</a:t>
            </a:r>
          </a:p>
          <a:p>
            <a:pPr marL="745851" lvl="1" indent="-372926" algn="l">
              <a:lnSpc>
                <a:spcPts val="4490"/>
              </a:lnSpc>
              <a:buFont typeface="Arial"/>
              <a:buChar char="•"/>
            </a:pPr>
            <a:r>
              <a:rPr lang="en-US" sz="3454">
                <a:solidFill>
                  <a:srgbClr val="000000"/>
                </a:solidFill>
                <a:latin typeface="Public Sans"/>
                <a:ea typeface="Public Sans"/>
                <a:cs typeface="Public Sans"/>
                <a:sym typeface="Public Sans"/>
              </a:rPr>
              <a:t>trauma-informed education</a:t>
            </a:r>
          </a:p>
          <a:p>
            <a:pPr marL="745851" lvl="1" indent="-372926" algn="l">
              <a:lnSpc>
                <a:spcPts val="4490"/>
              </a:lnSpc>
              <a:buFont typeface="Arial"/>
              <a:buChar char="•"/>
            </a:pPr>
            <a:r>
              <a:rPr lang="en-US" sz="3454">
                <a:solidFill>
                  <a:srgbClr val="000000"/>
                </a:solidFill>
                <a:latin typeface="Public Sans"/>
                <a:ea typeface="Public Sans"/>
                <a:cs typeface="Public Sans"/>
                <a:sym typeface="Public Sans"/>
              </a:rPr>
              <a:t>storytelling</a:t>
            </a:r>
          </a:p>
          <a:p>
            <a:pPr marL="0" lvl="0" indent="0" algn="l">
              <a:lnSpc>
                <a:spcPts val="4490"/>
              </a:lnSpc>
            </a:pPr>
            <a:endParaRPr lang="en-US" sz="3454">
              <a:solidFill>
                <a:srgbClr val="000000"/>
              </a:solidFill>
              <a:latin typeface="Public Sans"/>
              <a:ea typeface="Public Sans"/>
              <a:cs typeface="Public Sans"/>
              <a:sym typeface="Public Sans"/>
            </a:endParaRPr>
          </a:p>
        </p:txBody>
      </p:sp>
      <p:sp>
        <p:nvSpPr>
          <p:cNvPr id="8" name="Freeform 8"/>
          <p:cNvSpPr/>
          <p:nvPr/>
        </p:nvSpPr>
        <p:spPr>
          <a:xfrm>
            <a:off x="15088407" y="1155032"/>
            <a:ext cx="3007871" cy="1183096"/>
          </a:xfrm>
          <a:custGeom>
            <a:avLst/>
            <a:gdLst/>
            <a:ahLst/>
            <a:cxnLst/>
            <a:rect l="l" t="t" r="r" b="b"/>
            <a:pathLst>
              <a:path w="3007871" h="1183096">
                <a:moveTo>
                  <a:pt x="0" y="0"/>
                </a:moveTo>
                <a:lnTo>
                  <a:pt x="3007871" y="0"/>
                </a:lnTo>
                <a:lnTo>
                  <a:pt x="3007871" y="1183096"/>
                </a:lnTo>
                <a:lnTo>
                  <a:pt x="0" y="118309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77E7E"/>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344650" y="-333579"/>
            <a:ext cx="9591879" cy="959187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D6B659"/>
              </a:solidFill>
              <a:prstDash val="solid"/>
              <a:miter/>
            </a:ln>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1028700" y="1576496"/>
            <a:ext cx="8034136" cy="4352648"/>
          </a:xfrm>
          <a:prstGeom prst="rect">
            <a:avLst/>
          </a:prstGeom>
        </p:spPr>
        <p:txBody>
          <a:bodyPr lIns="0" tIns="0" rIns="0" bIns="0" rtlCol="0" anchor="t">
            <a:spAutoFit/>
          </a:bodyPr>
          <a:lstStyle/>
          <a:p>
            <a:pPr algn="l">
              <a:lnSpc>
                <a:spcPts val="11336"/>
              </a:lnSpc>
            </a:pPr>
            <a:r>
              <a:rPr lang="en-US" sz="10400" b="1" spc="-520">
                <a:solidFill>
                  <a:srgbClr val="D6B659"/>
                </a:solidFill>
                <a:latin typeface="Antonio Bold"/>
                <a:ea typeface="Antonio Bold"/>
                <a:cs typeface="Antonio Bold"/>
                <a:sym typeface="Antonio Bold"/>
              </a:rPr>
              <a:t>WHERE DOES THIS SCARCITY MINDSET COME FROM?</a:t>
            </a:r>
          </a:p>
        </p:txBody>
      </p:sp>
      <p:sp>
        <p:nvSpPr>
          <p:cNvPr id="6" name="Freeform 6"/>
          <p:cNvSpPr/>
          <p:nvPr/>
        </p:nvSpPr>
        <p:spPr>
          <a:xfrm>
            <a:off x="3598672" y="-705474"/>
            <a:ext cx="16468127" cy="10992474"/>
          </a:xfrm>
          <a:custGeom>
            <a:avLst/>
            <a:gdLst/>
            <a:ahLst/>
            <a:cxnLst/>
            <a:rect l="l" t="t" r="r" b="b"/>
            <a:pathLst>
              <a:path w="16468127" h="10992474">
                <a:moveTo>
                  <a:pt x="0" y="0"/>
                </a:moveTo>
                <a:lnTo>
                  <a:pt x="16468126" y="0"/>
                </a:lnTo>
                <a:lnTo>
                  <a:pt x="16468126" y="10992474"/>
                </a:lnTo>
                <a:lnTo>
                  <a:pt x="0" y="10992474"/>
                </a:lnTo>
                <a:lnTo>
                  <a:pt x="0" y="0"/>
                </a:lnTo>
                <a:close/>
              </a:path>
            </a:pathLst>
          </a:custGeom>
          <a:blipFill>
            <a:blip r:embed="rId3"/>
            <a:stretch>
              <a:fillRect/>
            </a:stretch>
          </a:blipFill>
        </p:spPr>
        <p:txBody>
          <a:bodyPr/>
          <a:lstStyle/>
          <a:p>
            <a:endParaRPr lang="en-US"/>
          </a:p>
        </p:txBody>
      </p:sp>
      <p:grpSp>
        <p:nvGrpSpPr>
          <p:cNvPr id="7" name="Group 7"/>
          <p:cNvGrpSpPr/>
          <p:nvPr/>
        </p:nvGrpSpPr>
        <p:grpSpPr>
          <a:xfrm>
            <a:off x="15511723" y="441428"/>
            <a:ext cx="2395787" cy="239578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10" name="Freeform 10"/>
          <p:cNvSpPr/>
          <p:nvPr/>
        </p:nvSpPr>
        <p:spPr>
          <a:xfrm>
            <a:off x="15280129" y="1109913"/>
            <a:ext cx="3007871" cy="1183096"/>
          </a:xfrm>
          <a:custGeom>
            <a:avLst/>
            <a:gdLst/>
            <a:ahLst/>
            <a:cxnLst/>
            <a:rect l="l" t="t" r="r" b="b"/>
            <a:pathLst>
              <a:path w="3007871" h="1183096">
                <a:moveTo>
                  <a:pt x="0" y="0"/>
                </a:moveTo>
                <a:lnTo>
                  <a:pt x="3007871" y="0"/>
                </a:lnTo>
                <a:lnTo>
                  <a:pt x="3007871" y="1183096"/>
                </a:lnTo>
                <a:lnTo>
                  <a:pt x="0" y="118309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098" y="2255256"/>
            <a:ext cx="7716084" cy="771608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1E04"/>
            </a:solidFill>
            <a:ln cap="sq">
              <a:noFill/>
              <a:prstDash val="solid"/>
              <a:miter/>
            </a:ln>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6987589" y="1677582"/>
            <a:ext cx="10167924" cy="2795728"/>
          </a:xfrm>
          <a:prstGeom prst="rect">
            <a:avLst/>
          </a:prstGeom>
        </p:spPr>
        <p:txBody>
          <a:bodyPr lIns="0" tIns="0" rIns="0" bIns="0" rtlCol="0" anchor="t">
            <a:spAutoFit/>
          </a:bodyPr>
          <a:lstStyle/>
          <a:p>
            <a:pPr algn="r">
              <a:lnSpc>
                <a:spcPts val="6816"/>
              </a:lnSpc>
            </a:pPr>
            <a:r>
              <a:rPr lang="en-US" sz="11360" b="1">
                <a:solidFill>
                  <a:srgbClr val="2746B4"/>
                </a:solidFill>
                <a:latin typeface="Antonio Ultra-Bold"/>
                <a:ea typeface="Antonio Ultra-Bold"/>
                <a:cs typeface="Antonio Ultra-Bold"/>
                <a:sym typeface="Antonio Ultra-Bold"/>
              </a:rPr>
              <a:t>1.SITES OF SHAPING</a:t>
            </a:r>
          </a:p>
          <a:p>
            <a:pPr algn="r">
              <a:lnSpc>
                <a:spcPts val="20221"/>
              </a:lnSpc>
            </a:pPr>
            <a:r>
              <a:rPr lang="en-US" sz="11360" b="1">
                <a:solidFill>
                  <a:srgbClr val="941E04"/>
                </a:solidFill>
                <a:latin typeface="Antonio Ultra-Bold"/>
                <a:ea typeface="Antonio Ultra-Bold"/>
                <a:cs typeface="Antonio Ultra-Bold"/>
                <a:sym typeface="Antonio Ultra-Bold"/>
              </a:rPr>
              <a:t>SPIRIT/LANDSCAPE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7248" y="2977221"/>
            <a:ext cx="6804128" cy="6854792"/>
            <a:chOff x="0" y="0"/>
            <a:chExt cx="806793" cy="812800"/>
          </a:xfrm>
        </p:grpSpPr>
        <p:sp>
          <p:nvSpPr>
            <p:cNvPr id="3" name="Freeform 3"/>
            <p:cNvSpPr/>
            <p:nvPr/>
          </p:nvSpPr>
          <p:spPr>
            <a:xfrm>
              <a:off x="0" y="0"/>
              <a:ext cx="806793" cy="812800"/>
            </a:xfrm>
            <a:custGeom>
              <a:avLst/>
              <a:gdLst/>
              <a:ahLst/>
              <a:cxnLst/>
              <a:rect l="l" t="t" r="r" b="b"/>
              <a:pathLst>
                <a:path w="806793" h="812800">
                  <a:moveTo>
                    <a:pt x="403396" y="0"/>
                  </a:moveTo>
                  <a:cubicBezTo>
                    <a:pt x="180607" y="0"/>
                    <a:pt x="0" y="181951"/>
                    <a:pt x="0" y="406400"/>
                  </a:cubicBezTo>
                  <a:cubicBezTo>
                    <a:pt x="0" y="630849"/>
                    <a:pt x="180607" y="812800"/>
                    <a:pt x="403396" y="812800"/>
                  </a:cubicBezTo>
                  <a:cubicBezTo>
                    <a:pt x="626186" y="812800"/>
                    <a:pt x="806793" y="630849"/>
                    <a:pt x="806793" y="406400"/>
                  </a:cubicBezTo>
                  <a:cubicBezTo>
                    <a:pt x="806793" y="181951"/>
                    <a:pt x="626186" y="0"/>
                    <a:pt x="403396" y="0"/>
                  </a:cubicBezTo>
                  <a:close/>
                </a:path>
              </a:pathLst>
            </a:custGeom>
            <a:solidFill>
              <a:srgbClr val="DA411F"/>
            </a:solidFill>
            <a:ln cap="sq">
              <a:noFill/>
              <a:prstDash val="solid"/>
              <a:miter/>
            </a:ln>
          </p:spPr>
          <p:txBody>
            <a:bodyPr/>
            <a:lstStyle/>
            <a:p>
              <a:endParaRPr lang="en-US"/>
            </a:p>
          </p:txBody>
        </p:sp>
        <p:sp>
          <p:nvSpPr>
            <p:cNvPr id="4" name="TextBox 4"/>
            <p:cNvSpPr txBox="1"/>
            <p:nvPr/>
          </p:nvSpPr>
          <p:spPr>
            <a:xfrm>
              <a:off x="75637" y="28575"/>
              <a:ext cx="655519" cy="708025"/>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7091376" y="1143000"/>
            <a:ext cx="10167924" cy="4759283"/>
          </a:xfrm>
          <a:prstGeom prst="rect">
            <a:avLst/>
          </a:prstGeom>
        </p:spPr>
        <p:txBody>
          <a:bodyPr lIns="0" tIns="0" rIns="0" bIns="0" rtlCol="0" anchor="t">
            <a:spAutoFit/>
          </a:bodyPr>
          <a:lstStyle/>
          <a:p>
            <a:pPr algn="r">
              <a:lnSpc>
                <a:spcPts val="12383"/>
              </a:lnSpc>
            </a:pPr>
            <a:r>
              <a:rPr lang="en-US" sz="11360" b="1">
                <a:solidFill>
                  <a:srgbClr val="2746B4"/>
                </a:solidFill>
                <a:latin typeface="Antonio Ultra-Bold"/>
                <a:ea typeface="Antonio Ultra-Bold"/>
                <a:cs typeface="Antonio Ultra-Bold"/>
                <a:sym typeface="Antonio Ultra-Bold"/>
              </a:rPr>
              <a:t>2.SITES OF SHAPING</a:t>
            </a:r>
          </a:p>
          <a:p>
            <a:pPr algn="r">
              <a:lnSpc>
                <a:spcPts val="12383"/>
              </a:lnSpc>
            </a:pPr>
            <a:r>
              <a:rPr lang="en-US" sz="11360" b="1">
                <a:solidFill>
                  <a:srgbClr val="DA411F"/>
                </a:solidFill>
                <a:latin typeface="Antonio Ultra-Bold"/>
                <a:ea typeface="Antonio Ultra-Bold"/>
                <a:cs typeface="Antonio Ultra-Bold"/>
                <a:sym typeface="Antonio Ultra-Bold"/>
              </a:rPr>
              <a:t>SOCIAL NORMS/</a:t>
            </a:r>
          </a:p>
          <a:p>
            <a:pPr algn="r">
              <a:lnSpc>
                <a:spcPts val="12383"/>
              </a:lnSpc>
            </a:pPr>
            <a:r>
              <a:rPr lang="en-US" sz="11360" b="1">
                <a:solidFill>
                  <a:srgbClr val="DA411F"/>
                </a:solidFill>
                <a:latin typeface="Antonio Ultra-Bold"/>
                <a:ea typeface="Antonio Ultra-Bold"/>
                <a:cs typeface="Antonio Ultra-Bold"/>
                <a:sym typeface="Antonio Ultra-Bold"/>
              </a:rPr>
              <a:t>HISTORICAL FORCES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65469" y="3293873"/>
            <a:ext cx="5651517" cy="565151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5F1F"/>
            </a:solidFill>
            <a:ln cap="sq">
              <a:noFill/>
              <a:prstDash val="solid"/>
              <a:miter/>
            </a:ln>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7091376" y="1666875"/>
            <a:ext cx="10167924" cy="2795728"/>
          </a:xfrm>
          <a:prstGeom prst="rect">
            <a:avLst/>
          </a:prstGeom>
        </p:spPr>
        <p:txBody>
          <a:bodyPr lIns="0" tIns="0" rIns="0" bIns="0" rtlCol="0" anchor="t">
            <a:spAutoFit/>
          </a:bodyPr>
          <a:lstStyle/>
          <a:p>
            <a:pPr algn="r">
              <a:lnSpc>
                <a:spcPts val="6816"/>
              </a:lnSpc>
            </a:pPr>
            <a:r>
              <a:rPr lang="en-US" sz="11360" b="1">
                <a:solidFill>
                  <a:srgbClr val="2746B4"/>
                </a:solidFill>
                <a:latin typeface="Antonio Ultra-Bold"/>
                <a:ea typeface="Antonio Ultra-Bold"/>
                <a:cs typeface="Antonio Ultra-Bold"/>
                <a:sym typeface="Antonio Ultra-Bold"/>
              </a:rPr>
              <a:t>3.SITES OF SHAPING</a:t>
            </a:r>
          </a:p>
          <a:p>
            <a:pPr algn="r">
              <a:lnSpc>
                <a:spcPts val="20221"/>
              </a:lnSpc>
            </a:pPr>
            <a:r>
              <a:rPr lang="en-US" sz="11360" b="1">
                <a:solidFill>
                  <a:srgbClr val="D15F1F"/>
                </a:solidFill>
                <a:latin typeface="Antonio Ultra-Bold"/>
                <a:ea typeface="Antonio Ultra-Bold"/>
                <a:cs typeface="Antonio Ultra-Bold"/>
                <a:sym typeface="Antonio Ultra-Bold"/>
              </a:rPr>
              <a:t>INSTITUTION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13939" y="3946174"/>
            <a:ext cx="4897887" cy="489788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942"/>
            </a:solidFill>
            <a:ln cap="sq">
              <a:noFill/>
              <a:prstDash val="solid"/>
              <a:miter/>
            </a:ln>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7091376" y="1666875"/>
            <a:ext cx="10167924" cy="2795728"/>
          </a:xfrm>
          <a:prstGeom prst="rect">
            <a:avLst/>
          </a:prstGeom>
        </p:spPr>
        <p:txBody>
          <a:bodyPr lIns="0" tIns="0" rIns="0" bIns="0" rtlCol="0" anchor="t">
            <a:spAutoFit/>
          </a:bodyPr>
          <a:lstStyle/>
          <a:p>
            <a:pPr algn="r">
              <a:lnSpc>
                <a:spcPts val="6816"/>
              </a:lnSpc>
            </a:pPr>
            <a:r>
              <a:rPr lang="en-US" sz="11360" b="1">
                <a:solidFill>
                  <a:srgbClr val="2746B4"/>
                </a:solidFill>
                <a:latin typeface="Antonio Ultra-Bold"/>
                <a:ea typeface="Antonio Ultra-Bold"/>
                <a:cs typeface="Antonio Ultra-Bold"/>
                <a:sym typeface="Antonio Ultra-Bold"/>
              </a:rPr>
              <a:t>4.SITES OF SHAPING</a:t>
            </a:r>
          </a:p>
          <a:p>
            <a:pPr algn="r">
              <a:lnSpc>
                <a:spcPts val="20221"/>
              </a:lnSpc>
            </a:pPr>
            <a:r>
              <a:rPr lang="en-US" sz="11360" b="1">
                <a:solidFill>
                  <a:srgbClr val="FEB942"/>
                </a:solidFill>
                <a:latin typeface="Antonio Ultra-Bold"/>
                <a:ea typeface="Antonio Ultra-Bold"/>
                <a:cs typeface="Antonio Ultra-Bold"/>
                <a:sym typeface="Antonio Ultra-Bold"/>
              </a:rPr>
              <a:t>COMMUNITY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0D34EF08EE144E8756FBE461D5F92A" ma:contentTypeVersion="13" ma:contentTypeDescription="Create a new document." ma:contentTypeScope="" ma:versionID="8eae86f718d60e66e178562af8501f90">
  <xsd:schema xmlns:xsd="http://www.w3.org/2001/XMLSchema" xmlns:xs="http://www.w3.org/2001/XMLSchema" xmlns:p="http://schemas.microsoft.com/office/2006/metadata/properties" xmlns:ns2="8d434c65-defc-43a1-8e9f-9b56203601ee" xmlns:ns3="e59dd8d3-23fd-48a6-a93e-c1026697cec5" targetNamespace="http://schemas.microsoft.com/office/2006/metadata/properties" ma:root="true" ma:fieldsID="130c8f2c34236681793c03bae4664de6" ns2:_="" ns3:_="">
    <xsd:import namespace="8d434c65-defc-43a1-8e9f-9b56203601ee"/>
    <xsd:import namespace="e59dd8d3-23fd-48a6-a93e-c1026697cec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434c65-defc-43a1-8e9f-9b56203601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1568e2f-d00c-4559-9aef-301f7ec8ca2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9dd8d3-23fd-48a6-a93e-c1026697cec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4b97851-66f6-416e-a244-be57a3c35546}" ma:internalName="TaxCatchAll" ma:showField="CatchAllData" ma:web="e59dd8d3-23fd-48a6-a93e-c1026697ce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9dd8d3-23fd-48a6-a93e-c1026697cec5" xsi:nil="true"/>
    <lcf76f155ced4ddcb4097134ff3c332f xmlns="8d434c65-defc-43a1-8e9f-9b56203601e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D68774-EBF8-45CA-9BF5-DBC361C33141}"/>
</file>

<file path=customXml/itemProps2.xml><?xml version="1.0" encoding="utf-8"?>
<ds:datastoreItem xmlns:ds="http://schemas.openxmlformats.org/officeDocument/2006/customXml" ds:itemID="{1D99EC57-B5EE-497E-9311-C3ED565D4155}"/>
</file>

<file path=customXml/itemProps3.xml><?xml version="1.0" encoding="utf-8"?>
<ds:datastoreItem xmlns:ds="http://schemas.openxmlformats.org/officeDocument/2006/customXml" ds:itemID="{89078ED1-1262-46C2-8570-F812BBF07B9E}"/>
</file>

<file path=docProps/app.xml><?xml version="1.0" encoding="utf-8"?>
<Properties xmlns="http://schemas.openxmlformats.org/officeDocument/2006/extended-properties" xmlns:vt="http://schemas.openxmlformats.org/officeDocument/2006/docPropsVTypes">
  <TotalTime>1</TotalTime>
  <Words>4321</Words>
  <Application>Microsoft Office PowerPoint</Application>
  <PresentationFormat>Custom</PresentationFormat>
  <Paragraphs>478</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Public Sans Bold</vt:lpstr>
      <vt:lpstr>Antonio Ultra-Bold</vt:lpstr>
      <vt:lpstr>Antonio</vt:lpstr>
      <vt:lpstr>Poppins</vt:lpstr>
      <vt:lpstr>Public Sans</vt:lpstr>
      <vt:lpstr>Antonio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Scarcity:Reimagining Abundance in Challenging Tumes</dc:title>
  <dc:creator>Abby Oakhart</dc:creator>
  <cp:lastModifiedBy>Abby Oakhart</cp:lastModifiedBy>
  <cp:revision>2</cp:revision>
  <dcterms:created xsi:type="dcterms:W3CDTF">2006-08-16T00:00:00Z</dcterms:created>
  <dcterms:modified xsi:type="dcterms:W3CDTF">2025-09-17T16:41:45Z</dcterms:modified>
  <dc:identifier>DAGoM5UEUF0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0x010100030D34EF08EE144E8756FBE461D5F92A</vt:lpwstr>
  </property>
  <property fmtid="{D5CDD505-2E9C-101B-9397-08002B2CF9AE}" pid="3" name="MediaServiceImageTags">
    <vt:lpwstr/>
  </property>
</Properties>
</file>