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Antonio 1 Bold" charset="1" panose="02000803000000000000"/>
      <p:regular r:id="rId18"/>
    </p:embeddedFont>
    <p:embeddedFont>
      <p:font typeface="Gordita Bold" charset="1" panose="00000000000000000000"/>
      <p:regular r:id="rId19"/>
    </p:embeddedFont>
    <p:embeddedFont>
      <p:font typeface="Palanquin Dark Bold" charset="1" panose="020B0804020203020204"/>
      <p:regular r:id="rId20"/>
    </p:embeddedFont>
    <p:embeddedFont>
      <p:font typeface="Palanquin" charset="1" panose="020B0004020203020204"/>
      <p:regular r:id="rId24"/>
    </p:embeddedFont>
    <p:embeddedFont>
      <p:font typeface="Antonio 2" charset="1" panose="00000000000000000000"/>
      <p:regular r:id="rId25"/>
    </p:embeddedFont>
    <p:embeddedFont>
      <p:font typeface="Palanquin Bold" charset="1" panose="020B000402020302020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8.fntdata"/><Relationship Id="rId26" Type="http://schemas.openxmlformats.org/officeDocument/2006/relationships/font" Target="fonts/font26.fntdata"/><Relationship Id="rId8" Type="http://schemas.openxmlformats.org/officeDocument/2006/relationships/slide" Target="slides/slide3.xml"/><Relationship Id="rId21" Type="http://schemas.openxmlformats.org/officeDocument/2006/relationships/notesMaster" Target="notesMasters/notesMaster1.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5.fntdata"/><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font" Target="fonts/font20.fntdata"/><Relationship Id="rId29"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font" Target="fonts/font24.fntdata"/><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notesSlide" Target="notesSlides/notesSlide1.xml"/><Relationship Id="rId28" Type="http://schemas.openxmlformats.org/officeDocument/2006/relationships/notesSlide" Target="notesSlides/notesSlide3.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9.fntdata"/><Relationship Id="rId31" Type="http://schemas.openxmlformats.org/officeDocument/2006/relationships/customXml" Target="../customXml/item3.xml"/><Relationship Id="rId14" Type="http://schemas.openxmlformats.org/officeDocument/2006/relationships/slide" Target="slides/slide9.xml"/><Relationship Id="rId22" Type="http://schemas.openxmlformats.org/officeDocument/2006/relationships/theme" Target="theme/theme2.xml"/><Relationship Id="rId27" Type="http://schemas.openxmlformats.org/officeDocument/2006/relationships/notesSlide" Target="notesSlides/notesSlide2.xml"/><Relationship Id="rId4" Type="http://schemas.openxmlformats.org/officeDocument/2006/relationships/theme" Target="theme/theme1.xml"/><Relationship Id="rId9" Type="http://schemas.openxmlformats.org/officeDocument/2006/relationships/slide" Target="slides/slide4.xml"/><Relationship Id="rId30" Type="http://schemas.openxmlformats.org/officeDocument/2006/relationships/customXml" Target="../customXml/item2.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United Way of Pierce County implemented the Individual Development Account for three counties. Who we served, where we served.</a:t>
            </a:r>
          </a:p>
          <a:p>
            <a:r>
              <a:rPr lang="en-US"/>
              <a:t/>
            </a:r>
          </a:p>
          <a:p>
            <a:r>
              <a:rPr lang="en-US"/>
              <a:t>This money could be used to support the following:</a:t>
            </a:r>
          </a:p>
          <a:p>
            <a:r>
              <a:rPr lang="en-US"/>
              <a:t/>
            </a:r>
          </a:p>
          <a:p>
            <a:r>
              <a:rPr lang="en-US"/>
              <a:t>Debt remediation</a:t>
            </a:r>
          </a:p>
          <a:p>
            <a:r>
              <a:rPr lang="en-US"/>
              <a:t>Microenterprise</a:t>
            </a:r>
          </a:p>
          <a:p>
            <a:r>
              <a:rPr lang="en-US"/>
              <a:t>Home ownership</a:t>
            </a:r>
          </a:p>
          <a:p>
            <a:r>
              <a:rPr lang="en-US"/>
              <a:t>Education</a:t>
            </a:r>
          </a:p>
          <a:p>
            <a:r>
              <a:rPr lang="en-US"/>
              <a:t>Transportation</a:t>
            </a:r>
          </a:p>
          <a:p>
            <a:r>
              <a:rPr lang="en-US"/>
              <a:t/>
            </a:r>
          </a:p>
          <a:p>
            <a:r>
              <a:rPr lang="en-US"/>
              <a:t>Financial Partners:</a:t>
            </a:r>
          </a:p>
          <a:p>
            <a:r>
              <a:rPr lang="en-US"/>
              <a:t>Express Credit Union</a:t>
            </a:r>
          </a:p>
          <a:p>
            <a:r>
              <a:rPr lang="en-US"/>
              <a:t>Self Help Credit Union</a:t>
            </a:r>
          </a:p>
          <a:p>
            <a:r>
              <a:rPr lang="en-US"/>
              <a:t>Education in Clark County</a:t>
            </a:r>
          </a:p>
          <a:p>
            <a:r>
              <a:rPr lang="en-US"/>
              <a:t/>
            </a:r>
          </a:p>
          <a:p>
            <a:r>
              <a:rPr lang="en-US"/>
              <a:t>Community Partners:</a:t>
            </a:r>
          </a:p>
          <a:p>
            <a:r>
              <a:rPr lang="en-US"/>
              <a:t>Workforce Central</a:t>
            </a:r>
          </a:p>
          <a:p>
            <a:r>
              <a:rPr lang="en-US"/>
              <a:t>UW Central Washington</a:t>
            </a:r>
          </a:p>
          <a:p>
            <a:r>
              <a:rPr lang="en-US"/>
              <a:t>UW Clark County</a:t>
            </a:r>
          </a:p>
          <a:p>
            <a:r>
              <a:rPr lang="en-US"/>
              <a:t>Greater Tacoma Community Foundation</a:t>
            </a:r>
          </a:p>
          <a:p>
            <a:r>
              <a:rPr lang="en-US"/>
              <a:t>CJK Homes</a:t>
            </a:r>
          </a:p>
          <a:p>
            <a:r>
              <a:rPr lang="en-US"/>
              <a:t>Harnish Auto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Matched Investment Savings Accounts (MISAs) are part of the Community Reinvestment Plan (CRP), funded through the Community Reinvestment Funds (CRF) via an interagency agreement between the Washington State Department of Commerce and the Employment Security Department (ESD). MISAs are designed to help participants build future assets or make meaningful investments. While they follow the core principles of Individual Development Accounts (IDAs) outlined in the CRP, they do not meet the statutory definition of an IDA.</a:t>
            </a:r>
          </a:p>
          <a:p>
            <a:r>
              <a:rPr lang="en-US"/>
              <a:t/>
            </a:r>
          </a:p>
          <a:p>
            <a:r>
              <a:rPr lang="en-US"/>
              <a:t>For this program, a MISA is defined as a custodial account—managed by Local Workforce Development Boards (LWDBs) and/or their subrecipients (UWPC)—that provides a 2:1 match on participant savings, up to a maximum of $20,000. Participants are eligible to withdraw funds for approved asset-building purposes after completing financial education and coaching and adhering to their individualized Savings Plan Agreement.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catalyst for community change, GTCF strategically deployed its discretionary funding to strengthen and accelerate the momentum of both established and emerging local movements.</a:t>
            </a:r>
          </a:p>
          <a:p>
            <a:r>
              <a:rPr lang="en-US"/>
              <a:t/>
            </a:r>
          </a:p>
          <a:p>
            <a:r>
              <a:rPr lang="en-US"/>
              <a:t>In its 2024–2025 impact strategy, GTCF committed to amplifying and aligning with initiatives like the Pierce County Local Advisory Team. Through this alignment, GTCF aims to catalyze greater access to government and philanthropic investments, helping community-led efforts grow and thrive.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svg" Type="http://schemas.openxmlformats.org/officeDocument/2006/relationships/image"/><Relationship Id="rId2" Target="../media/image37.jpe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42.png" Type="http://schemas.openxmlformats.org/officeDocument/2006/relationships/image"/><Relationship Id="rId8" Target="../media/image43.svg" Type="http://schemas.openxmlformats.org/officeDocument/2006/relationships/image"/><Relationship Id="rId9" Target="../media/image4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16" Target="../media/image18.png" Type="http://schemas.openxmlformats.org/officeDocument/2006/relationships/image"/><Relationship Id="rId17" Target="../media/image19.svg" Type="http://schemas.openxmlformats.org/officeDocument/2006/relationships/image"/><Relationship Id="rId18" Target="../media/image20.png" Type="http://schemas.openxmlformats.org/officeDocument/2006/relationships/image"/><Relationship Id="rId19" Target="../media/image21.svg" Type="http://schemas.openxmlformats.org/officeDocument/2006/relationships/image"/><Relationship Id="rId2" Target="../media/image4.jpe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6.jpe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29.png" Type="http://schemas.openxmlformats.org/officeDocument/2006/relationships/image"/><Relationship Id="rId7" Target="../media/image3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D42F"/>
        </a:solidFill>
      </p:bgPr>
    </p:bg>
    <p:spTree>
      <p:nvGrpSpPr>
        <p:cNvPr id="1" name=""/>
        <p:cNvGrpSpPr/>
        <p:nvPr/>
      </p:nvGrpSpPr>
      <p:grpSpPr>
        <a:xfrm>
          <a:off x="0" y="0"/>
          <a:ext cx="0" cy="0"/>
          <a:chOff x="0" y="0"/>
          <a:chExt cx="0" cy="0"/>
        </a:xfrm>
      </p:grpSpPr>
      <p:grpSp>
        <p:nvGrpSpPr>
          <p:cNvPr name="Group 2" id="2"/>
          <p:cNvGrpSpPr/>
          <p:nvPr/>
        </p:nvGrpSpPr>
        <p:grpSpPr>
          <a:xfrm rot="0">
            <a:off x="4399653" y="2267303"/>
            <a:ext cx="10066536" cy="6773803"/>
            <a:chOff x="0" y="0"/>
            <a:chExt cx="13422048" cy="9031738"/>
          </a:xfrm>
        </p:grpSpPr>
        <p:pic>
          <p:nvPicPr>
            <p:cNvPr name="Picture 3" id="3"/>
            <p:cNvPicPr>
              <a:picLocks noChangeAspect="true"/>
            </p:cNvPicPr>
            <p:nvPr/>
          </p:nvPicPr>
          <p:blipFill>
            <a:blip r:embed="rId2"/>
            <a:srcRect l="0" t="20490" r="0" b="20490"/>
            <a:stretch>
              <a:fillRect/>
            </a:stretch>
          </p:blipFill>
          <p:spPr>
            <a:xfrm flipH="false" flipV="false">
              <a:off x="0" y="0"/>
              <a:ext cx="13422048" cy="9031738"/>
            </a:xfrm>
            <a:prstGeom prst="rect">
              <a:avLst/>
            </a:prstGeom>
          </p:spPr>
        </p:pic>
      </p:grpSp>
      <p:grpSp>
        <p:nvGrpSpPr>
          <p:cNvPr name="Group 4" id="4"/>
          <p:cNvGrpSpPr/>
          <p:nvPr/>
        </p:nvGrpSpPr>
        <p:grpSpPr>
          <a:xfrm rot="0">
            <a:off x="12055009" y="257979"/>
            <a:ext cx="3127221" cy="943111"/>
            <a:chOff x="0" y="0"/>
            <a:chExt cx="1083733" cy="326834"/>
          </a:xfrm>
        </p:grpSpPr>
        <p:sp>
          <p:nvSpPr>
            <p:cNvPr name="Freeform 5" id="5"/>
            <p:cNvSpPr/>
            <p:nvPr/>
          </p:nvSpPr>
          <p:spPr>
            <a:xfrm flipH="false" flipV="false" rot="0">
              <a:off x="0" y="0"/>
              <a:ext cx="1083733" cy="326834"/>
            </a:xfrm>
            <a:custGeom>
              <a:avLst/>
              <a:gdLst/>
              <a:ahLst/>
              <a:cxnLst/>
              <a:rect r="r" b="b" t="t" l="l"/>
              <a:pathLst>
                <a:path h="326834" w="1083733">
                  <a:moveTo>
                    <a:pt x="0" y="0"/>
                  </a:moveTo>
                  <a:lnTo>
                    <a:pt x="1083733" y="0"/>
                  </a:lnTo>
                  <a:lnTo>
                    <a:pt x="1083733" y="326834"/>
                  </a:lnTo>
                  <a:lnTo>
                    <a:pt x="0" y="326834"/>
                  </a:lnTo>
                  <a:close/>
                </a:path>
              </a:pathLst>
            </a:custGeom>
            <a:solidFill>
              <a:srgbClr val="FFFFFF"/>
            </a:solidFill>
          </p:spPr>
        </p:sp>
        <p:sp>
          <p:nvSpPr>
            <p:cNvPr name="TextBox 6" id="6"/>
            <p:cNvSpPr txBox="true"/>
            <p:nvPr/>
          </p:nvSpPr>
          <p:spPr>
            <a:xfrm>
              <a:off x="0" y="28575"/>
              <a:ext cx="1083733" cy="298259"/>
            </a:xfrm>
            <a:prstGeom prst="rect">
              <a:avLst/>
            </a:prstGeom>
          </p:spPr>
          <p:txBody>
            <a:bodyPr anchor="ctr" rtlCol="false" tIns="37358" lIns="37358" bIns="37358" rIns="37358"/>
            <a:lstStyle/>
            <a:p>
              <a:pPr algn="ctr">
                <a:lnSpc>
                  <a:spcPts val="1447"/>
                </a:lnSpc>
              </a:pPr>
            </a:p>
          </p:txBody>
        </p:sp>
      </p:grpSp>
      <p:sp>
        <p:nvSpPr>
          <p:cNvPr name="Freeform 7" id="7"/>
          <p:cNvSpPr/>
          <p:nvPr/>
        </p:nvSpPr>
        <p:spPr>
          <a:xfrm flipH="false" flipV="false" rot="0">
            <a:off x="10534443" y="8946505"/>
            <a:ext cx="2946336" cy="1062519"/>
          </a:xfrm>
          <a:custGeom>
            <a:avLst/>
            <a:gdLst/>
            <a:ahLst/>
            <a:cxnLst/>
            <a:rect r="r" b="b" t="t" l="l"/>
            <a:pathLst>
              <a:path h="1062519" w="2946336">
                <a:moveTo>
                  <a:pt x="0" y="0"/>
                </a:moveTo>
                <a:lnTo>
                  <a:pt x="2946336" y="0"/>
                </a:lnTo>
                <a:lnTo>
                  <a:pt x="2946336" y="1062519"/>
                </a:lnTo>
                <a:lnTo>
                  <a:pt x="0" y="1062519"/>
                </a:lnTo>
                <a:lnTo>
                  <a:pt x="0" y="0"/>
                </a:lnTo>
                <a:close/>
              </a:path>
            </a:pathLst>
          </a:custGeom>
          <a:blipFill>
            <a:blip r:embed="rId3"/>
            <a:stretch>
              <a:fillRect l="0" t="0" r="0" b="0"/>
            </a:stretch>
          </a:blipFill>
        </p:spPr>
      </p:sp>
      <p:sp>
        <p:nvSpPr>
          <p:cNvPr name="TextBox 8" id="8"/>
          <p:cNvSpPr txBox="true"/>
          <p:nvPr/>
        </p:nvSpPr>
        <p:spPr>
          <a:xfrm rot="0">
            <a:off x="4362933" y="1464814"/>
            <a:ext cx="8806477" cy="550925"/>
          </a:xfrm>
          <a:prstGeom prst="rect">
            <a:avLst/>
          </a:prstGeom>
        </p:spPr>
        <p:txBody>
          <a:bodyPr anchor="t" rtlCol="false" tIns="0" lIns="0" bIns="0" rIns="0">
            <a:spAutoFit/>
          </a:bodyPr>
          <a:lstStyle/>
          <a:p>
            <a:pPr algn="l">
              <a:lnSpc>
                <a:spcPts val="4136"/>
              </a:lnSpc>
            </a:pPr>
            <a:r>
              <a:rPr lang="en-US" b="true" sz="4136" spc="-206">
                <a:solidFill>
                  <a:srgbClr val="000000"/>
                </a:solidFill>
                <a:latin typeface="Antonio 1 Bold"/>
                <a:ea typeface="Antonio 1 Bold"/>
                <a:cs typeface="Antonio 1 Bold"/>
                <a:sym typeface="Antonio 1 Bold"/>
              </a:rPr>
              <a:t>COMMUNITY REINVESTMENT WORK IMPACT REPORT</a:t>
            </a:r>
          </a:p>
        </p:txBody>
      </p:sp>
      <p:sp>
        <p:nvSpPr>
          <p:cNvPr name="TextBox 9" id="9"/>
          <p:cNvSpPr txBox="true"/>
          <p:nvPr/>
        </p:nvSpPr>
        <p:spPr>
          <a:xfrm rot="0">
            <a:off x="12264092" y="544321"/>
            <a:ext cx="2433374" cy="370427"/>
          </a:xfrm>
          <a:prstGeom prst="rect">
            <a:avLst/>
          </a:prstGeom>
        </p:spPr>
        <p:txBody>
          <a:bodyPr anchor="t" rtlCol="false" tIns="0" lIns="0" bIns="0" rIns="0">
            <a:spAutoFit/>
          </a:bodyPr>
          <a:lstStyle/>
          <a:p>
            <a:pPr algn="ctr" marL="0" indent="0" lvl="0">
              <a:lnSpc>
                <a:spcPts val="2978"/>
              </a:lnSpc>
            </a:pPr>
            <a:r>
              <a:rPr lang="en-US" b="true" sz="2481" spc="-74">
                <a:solidFill>
                  <a:srgbClr val="000000"/>
                </a:solidFill>
                <a:latin typeface="Gordita Bold"/>
                <a:ea typeface="Gordita Bold"/>
                <a:cs typeface="Gordita Bold"/>
                <a:sym typeface="Gordita Bold"/>
              </a:rPr>
              <a:t>JUNE</a:t>
            </a:r>
            <a:r>
              <a:rPr lang="en-US" b="true" sz="2481" spc="-74">
                <a:solidFill>
                  <a:srgbClr val="000000"/>
                </a:solidFill>
                <a:latin typeface="Gordita Bold"/>
                <a:ea typeface="Gordita Bold"/>
                <a:cs typeface="Gordita Bold"/>
                <a:sym typeface="Gordita Bold"/>
              </a:rPr>
              <a:t> 2025</a:t>
            </a:r>
          </a:p>
        </p:txBody>
      </p:sp>
      <p:sp>
        <p:nvSpPr>
          <p:cNvPr name="TextBox 10" id="10"/>
          <p:cNvSpPr txBox="true"/>
          <p:nvPr/>
        </p:nvSpPr>
        <p:spPr>
          <a:xfrm rot="0">
            <a:off x="4399653" y="841548"/>
            <a:ext cx="7655356" cy="495598"/>
          </a:xfrm>
          <a:prstGeom prst="rect">
            <a:avLst/>
          </a:prstGeom>
        </p:spPr>
        <p:txBody>
          <a:bodyPr anchor="t" rtlCol="false" tIns="0" lIns="0" bIns="0" rIns="0">
            <a:spAutoFit/>
          </a:bodyPr>
          <a:lstStyle/>
          <a:p>
            <a:pPr algn="l" marL="0" indent="0" lvl="0">
              <a:lnSpc>
                <a:spcPts val="3990"/>
              </a:lnSpc>
            </a:pPr>
            <a:r>
              <a:rPr lang="en-US" b="true" sz="3325" spc="-166">
                <a:solidFill>
                  <a:srgbClr val="000000"/>
                </a:solidFill>
                <a:latin typeface="Palanquin Dark Bold"/>
                <a:ea typeface="Palanquin Dark Bold"/>
                <a:cs typeface="Palanquin Dark Bold"/>
                <a:sym typeface="Palanquin Dark Bold"/>
              </a:rPr>
              <a:t>UNITED WAY OF PIERCE COUNTY</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314700" y="197326"/>
            <a:ext cx="11658600" cy="9511347"/>
          </a:xfrm>
          <a:prstGeom prst="rect">
            <a:avLst/>
          </a:prstGeom>
        </p:spPr>
        <p:txBody>
          <a:bodyPr anchor="t" rtlCol="false" tIns="0" lIns="0" bIns="0" rIns="0">
            <a:spAutoFit/>
          </a:bodyPr>
          <a:lstStyle/>
          <a:p>
            <a:pPr algn="ctr">
              <a:lnSpc>
                <a:spcPts val="4050"/>
              </a:lnSpc>
            </a:pPr>
            <a:r>
              <a:rPr lang="en-US" sz="2893" b="true">
                <a:solidFill>
                  <a:srgbClr val="000000"/>
                </a:solidFill>
                <a:latin typeface="Antonio 1 Bold"/>
                <a:ea typeface="Antonio 1 Bold"/>
                <a:cs typeface="Antonio 1 Bold"/>
                <a:sym typeface="Antonio 1 Bold"/>
              </a:rPr>
              <a:t>Impact of Grants</a:t>
            </a:r>
          </a:p>
          <a:p>
            <a:pPr algn="l">
              <a:lnSpc>
                <a:spcPts val="2684"/>
              </a:lnSpc>
            </a:pPr>
          </a:p>
          <a:p>
            <a:pPr algn="l">
              <a:lnSpc>
                <a:spcPts val="2541"/>
              </a:lnSpc>
            </a:pPr>
            <a:r>
              <a:rPr lang="en-US" sz="1815" b="true">
                <a:solidFill>
                  <a:srgbClr val="000000"/>
                </a:solidFill>
                <a:latin typeface="Palanquin Bold"/>
                <a:ea typeface="Palanquin Bold"/>
                <a:cs typeface="Palanquin Bold"/>
                <a:sym typeface="Palanquin Bold"/>
              </a:rPr>
              <a:t>Barbara Jean Brown Foundation</a:t>
            </a:r>
            <a:r>
              <a:rPr lang="en-US" sz="1815">
                <a:solidFill>
                  <a:srgbClr val="000000"/>
                </a:solidFill>
                <a:latin typeface="Palanquin"/>
                <a:ea typeface="Palanquin"/>
                <a:cs typeface="Palanquin"/>
                <a:sym typeface="Palanquin"/>
              </a:rPr>
              <a:t> – Expanded access to legal s</a:t>
            </a:r>
            <a:r>
              <a:rPr lang="en-US" sz="1815">
                <a:solidFill>
                  <a:srgbClr val="000000"/>
                </a:solidFill>
                <a:latin typeface="Palanquin"/>
                <a:ea typeface="Palanquin"/>
                <a:cs typeface="Palanquin"/>
                <a:sym typeface="Palanquin"/>
              </a:rPr>
              <a:t>upport and civil rights awareness for marginalized populations.</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Big Homie Ministries</a:t>
            </a:r>
            <a:r>
              <a:rPr lang="en-US" sz="1815">
                <a:solidFill>
                  <a:srgbClr val="000000"/>
                </a:solidFill>
                <a:latin typeface="Palanquin"/>
                <a:ea typeface="Palanquin"/>
                <a:cs typeface="Palanquin"/>
                <a:sym typeface="Palanquin"/>
              </a:rPr>
              <a:t> – Reduced gang involvement through peer groups, anti-violence campaigns, and youth development.</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Caring with Compassion Community</a:t>
            </a:r>
            <a:r>
              <a:rPr lang="en-US" sz="1815">
                <a:solidFill>
                  <a:srgbClr val="000000"/>
                </a:solidFill>
                <a:latin typeface="Palanquin"/>
                <a:ea typeface="Palanquin"/>
                <a:cs typeface="Palanquin"/>
                <a:sym typeface="Palanquin"/>
              </a:rPr>
              <a:t> (CwCC) – Supported BIPOC individuals with trauma-informed transportation and service access.</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CJK Homes</a:t>
            </a:r>
            <a:r>
              <a:rPr lang="en-US" sz="1815">
                <a:solidFill>
                  <a:srgbClr val="000000"/>
                </a:solidFill>
                <a:latin typeface="Palanquin"/>
                <a:ea typeface="Palanquin"/>
                <a:cs typeface="Palanquin"/>
                <a:sym typeface="Palanquin"/>
              </a:rPr>
              <a:t> – Delivered financial literacy and mental health support for affordable housing residents.</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Express Credit Union</a:t>
            </a:r>
            <a:r>
              <a:rPr lang="en-US" sz="1815">
                <a:solidFill>
                  <a:srgbClr val="000000"/>
                </a:solidFill>
                <a:latin typeface="Palanquin"/>
                <a:ea typeface="Palanquin"/>
                <a:cs typeface="Palanquin"/>
                <a:sym typeface="Palanquin"/>
              </a:rPr>
              <a:t> – Provided multilingual IDA workshops, improving financial literacy and coaching access.</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Innovative Change Makers</a:t>
            </a:r>
            <a:r>
              <a:rPr lang="en-US" sz="1815">
                <a:solidFill>
                  <a:srgbClr val="000000"/>
                </a:solidFill>
                <a:latin typeface="Palanquin"/>
                <a:ea typeface="Palanquin"/>
                <a:cs typeface="Palanquin"/>
                <a:sym typeface="Palanquin"/>
              </a:rPr>
              <a:t> – Expanded peer mentorship and mental health support with a focus on culturally responsive care.</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Leveled Up Reentry</a:t>
            </a:r>
            <a:r>
              <a:rPr lang="en-US" sz="1815">
                <a:solidFill>
                  <a:srgbClr val="000000"/>
                </a:solidFill>
                <a:latin typeface="Palanquin"/>
                <a:ea typeface="Palanquin"/>
                <a:cs typeface="Palanquin"/>
                <a:sym typeface="Palanquin"/>
              </a:rPr>
              <a:t> – Assisted justice-involved individuals with job training, clothing, and transportation support.</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Making a Difference Foundation</a:t>
            </a:r>
            <a:r>
              <a:rPr lang="en-US" sz="1815">
                <a:solidFill>
                  <a:srgbClr val="000000"/>
                </a:solidFill>
                <a:latin typeface="Palanquin"/>
                <a:ea typeface="Palanquin"/>
                <a:cs typeface="Palanquin"/>
                <a:sym typeface="Palanquin"/>
              </a:rPr>
              <a:t> – Distributed weekly groceries to 450+ Tacoma households to address food insecurity.</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Mi Centro</a:t>
            </a:r>
            <a:r>
              <a:rPr lang="en-US" sz="1815">
                <a:solidFill>
                  <a:srgbClr val="000000"/>
                </a:solidFill>
                <a:latin typeface="Palanquin"/>
                <a:ea typeface="Palanquin"/>
                <a:cs typeface="Palanquin"/>
                <a:sym typeface="Palanquin"/>
              </a:rPr>
              <a:t> – Bridged the digital divide through computer literacy and FAFSA workshops in Tacoma’s Latine community.</a:t>
            </a:r>
          </a:p>
          <a:p>
            <a:pPr algn="l">
              <a:lnSpc>
                <a:spcPts val="2541"/>
              </a:lnSpc>
            </a:pPr>
          </a:p>
          <a:p>
            <a:pPr algn="l">
              <a:lnSpc>
                <a:spcPts val="2541"/>
              </a:lnSpc>
            </a:pPr>
            <a:r>
              <a:rPr lang="en-US" sz="1815" b="true">
                <a:solidFill>
                  <a:srgbClr val="000000"/>
                </a:solidFill>
                <a:latin typeface="Palanquin Bold"/>
                <a:ea typeface="Palanquin Bold"/>
                <a:cs typeface="Palanquin Bold"/>
                <a:sym typeface="Palanquin Bold"/>
              </a:rPr>
              <a:t>Our Sisters’ House </a:t>
            </a:r>
            <a:r>
              <a:rPr lang="en-US" sz="1815">
                <a:solidFill>
                  <a:srgbClr val="000000"/>
                </a:solidFill>
                <a:latin typeface="Palanquin"/>
                <a:ea typeface="Palanquin"/>
                <a:cs typeface="Palanquin"/>
                <a:sym typeface="Palanquin"/>
              </a:rPr>
              <a:t>– Expanded youth coaching, healing circles, and violence prevention programs in Pierce County, increasing outreach and school-based services at Fife High School and Surprise Lake.</a:t>
            </a:r>
          </a:p>
          <a:p>
            <a:pPr algn="l">
              <a:lnSpc>
                <a:spcPts val="2541"/>
              </a:lnSpc>
            </a:pPr>
          </a:p>
          <a:p>
            <a:pPr algn="l">
              <a:lnSpc>
                <a:spcPts val="2540"/>
              </a:lnSpc>
            </a:pPr>
            <a:r>
              <a:rPr lang="en-US" sz="1814" b="true">
                <a:solidFill>
                  <a:srgbClr val="000000"/>
                </a:solidFill>
                <a:latin typeface="Palanquin Bold"/>
                <a:ea typeface="Palanquin Bold"/>
                <a:cs typeface="Palanquin Bold"/>
                <a:sym typeface="Palanquin Bold"/>
              </a:rPr>
              <a:t>The Change Program</a:t>
            </a:r>
            <a:r>
              <a:rPr lang="en-US" sz="1814">
                <a:solidFill>
                  <a:srgbClr val="000000"/>
                </a:solidFill>
                <a:latin typeface="Palanquin"/>
                <a:ea typeface="Palanquin"/>
                <a:cs typeface="Palanquin"/>
                <a:sym typeface="Palanquin"/>
              </a:rPr>
              <a:t> – Empowered youth through job readiness, personal development kits, and support services.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14700" y="794905"/>
            <a:ext cx="11658600" cy="5237262"/>
          </a:xfrm>
          <a:prstGeom prst="rect">
            <a:avLst/>
          </a:prstGeom>
        </p:spPr>
        <p:txBody>
          <a:bodyPr anchor="t" rtlCol="false" tIns="0" lIns="0" bIns="0" rIns="0">
            <a:spAutoFit/>
          </a:bodyPr>
          <a:lstStyle/>
          <a:p>
            <a:pPr algn="ctr">
              <a:lnSpc>
                <a:spcPts val="4247"/>
              </a:lnSpc>
            </a:pPr>
            <a:r>
              <a:rPr lang="en-US" sz="3539" b="true">
                <a:solidFill>
                  <a:srgbClr val="000000"/>
                </a:solidFill>
                <a:latin typeface="Antonio 1 Bold"/>
                <a:ea typeface="Antonio 1 Bold"/>
                <a:cs typeface="Antonio 1 Bold"/>
                <a:sym typeface="Antonio 1 Bold"/>
              </a:rPr>
              <a:t>Financial Success Center</a:t>
            </a:r>
          </a:p>
          <a:p>
            <a:pPr algn="ctr">
              <a:lnSpc>
                <a:spcPts val="1917"/>
              </a:lnSpc>
            </a:pPr>
            <a:r>
              <a:rPr lang="en-US" sz="1598">
                <a:solidFill>
                  <a:srgbClr val="000000"/>
                </a:solidFill>
                <a:latin typeface="Palanquin"/>
                <a:ea typeface="Palanquin"/>
                <a:cs typeface="Palanquin"/>
                <a:sym typeface="Palanquin"/>
              </a:rPr>
              <a:t>United Way Benefactors- Central Washington and Lewis County</a:t>
            </a:r>
          </a:p>
          <a:p>
            <a:pPr algn="ctr">
              <a:lnSpc>
                <a:spcPts val="1917"/>
              </a:lnSpc>
            </a:pPr>
          </a:p>
          <a:p>
            <a:pPr algn="l">
              <a:lnSpc>
                <a:spcPts val="2255"/>
              </a:lnSpc>
            </a:pPr>
            <a:r>
              <a:rPr lang="en-US" sz="1879">
                <a:solidFill>
                  <a:srgbClr val="000000"/>
                </a:solidFill>
                <a:latin typeface="Palanquin"/>
                <a:ea typeface="Palanquin"/>
                <a:cs typeface="Palanquin"/>
                <a:sym typeface="Palanquin"/>
              </a:rPr>
              <a:t>United Way of Pierce County was the lead, providing guidance and support to Central Washington and Clark County as they expand efforts to strengthen financial stability in their communities. </a:t>
            </a:r>
            <a:r>
              <a:rPr lang="en-US" sz="1879">
                <a:solidFill>
                  <a:srgbClr val="000000"/>
                </a:solidFill>
                <a:latin typeface="Palanquin"/>
                <a:ea typeface="Palanquin"/>
                <a:cs typeface="Palanquin"/>
                <a:sym typeface="Palanquin"/>
              </a:rPr>
              <a:t>The</a:t>
            </a:r>
            <a:r>
              <a:rPr lang="en-US" sz="1879">
                <a:solidFill>
                  <a:srgbClr val="000000"/>
                </a:solidFill>
                <a:latin typeface="Palanquin"/>
                <a:ea typeface="Palanquin"/>
                <a:cs typeface="Palanquin"/>
                <a:sym typeface="Palanquin"/>
              </a:rPr>
              <a:t> Financial Success Center (FSC)</a:t>
            </a:r>
            <a:r>
              <a:rPr lang="en-US" sz="1879">
                <a:solidFill>
                  <a:srgbClr val="000000"/>
                </a:solidFill>
                <a:latin typeface="Palanquin"/>
                <a:ea typeface="Palanquin"/>
                <a:cs typeface="Palanquin"/>
                <a:sym typeface="Palanquin"/>
              </a:rPr>
              <a:t> model is being actively shared with partnering United Ways as a proven strategy to promote economic mobility and family stability. </a:t>
            </a:r>
            <a:r>
              <a:rPr lang="en-US" sz="1879">
                <a:solidFill>
                  <a:srgbClr val="000000"/>
                </a:solidFill>
                <a:latin typeface="Palanquin"/>
                <a:ea typeface="Palanquin"/>
                <a:cs typeface="Palanquin"/>
                <a:sym typeface="Palanquin"/>
              </a:rPr>
              <a:t>By integrating financial coaching, employment services, and access to income supports, the FSC framework delivers a holistic approach to helping families achieve long-term financial well-being. This collaboration fosters shared learning, best practices, and stronger local impact—all driven by the goal of building thriving, resilient families.</a:t>
            </a:r>
          </a:p>
          <a:p>
            <a:pPr algn="l">
              <a:lnSpc>
                <a:spcPts val="2255"/>
              </a:lnSpc>
            </a:pPr>
          </a:p>
          <a:p>
            <a:pPr algn="l">
              <a:lnSpc>
                <a:spcPts val="2255"/>
              </a:lnSpc>
            </a:pPr>
            <a:r>
              <a:rPr lang="en-US" sz="1879">
                <a:solidFill>
                  <a:srgbClr val="000000"/>
                </a:solidFill>
                <a:latin typeface="Palanquin"/>
                <a:ea typeface="Palanquin"/>
                <a:cs typeface="Palanquin"/>
                <a:sym typeface="Palanquin"/>
              </a:rPr>
              <a:t>A</a:t>
            </a:r>
            <a:r>
              <a:rPr lang="en-US" sz="1879">
                <a:solidFill>
                  <a:srgbClr val="000000"/>
                </a:solidFill>
                <a:latin typeface="Palanquin"/>
                <a:ea typeface="Palanquin"/>
                <a:cs typeface="Palanquin"/>
                <a:sym typeface="Palanquin"/>
              </a:rPr>
              <a:t>t t</a:t>
            </a:r>
            <a:r>
              <a:rPr lang="en-US" sz="1879">
                <a:solidFill>
                  <a:srgbClr val="000000"/>
                </a:solidFill>
                <a:latin typeface="Palanquin"/>
                <a:ea typeface="Palanquin"/>
                <a:cs typeface="Palanquin"/>
                <a:sym typeface="Palanquin"/>
              </a:rPr>
              <a:t>h</a:t>
            </a:r>
            <a:r>
              <a:rPr lang="en-US" sz="1879">
                <a:solidFill>
                  <a:srgbClr val="000000"/>
                </a:solidFill>
                <a:latin typeface="Palanquin"/>
                <a:ea typeface="Palanquin"/>
                <a:cs typeface="Palanquin"/>
                <a:sym typeface="Palanquin"/>
              </a:rPr>
              <a:t>e </a:t>
            </a:r>
            <a:r>
              <a:rPr lang="en-US" sz="1879">
                <a:solidFill>
                  <a:srgbClr val="000000"/>
                </a:solidFill>
                <a:latin typeface="Palanquin"/>
                <a:ea typeface="Palanquin"/>
                <a:cs typeface="Palanquin"/>
                <a:sym typeface="Palanquin"/>
              </a:rPr>
              <a:t>h</a:t>
            </a:r>
            <a:r>
              <a:rPr lang="en-US" sz="1879">
                <a:solidFill>
                  <a:srgbClr val="000000"/>
                </a:solidFill>
                <a:latin typeface="Palanquin"/>
                <a:ea typeface="Palanquin"/>
                <a:cs typeface="Palanquin"/>
                <a:sym typeface="Palanquin"/>
              </a:rPr>
              <a:t>e</a:t>
            </a:r>
            <a:r>
              <a:rPr lang="en-US" sz="1879">
                <a:solidFill>
                  <a:srgbClr val="000000"/>
                </a:solidFill>
                <a:latin typeface="Palanquin"/>
                <a:ea typeface="Palanquin"/>
                <a:cs typeface="Palanquin"/>
                <a:sym typeface="Palanquin"/>
              </a:rPr>
              <a:t>art of the FSC model are seven core concepts that ensure consistent, high-quality service delivery across host sites: prov</a:t>
            </a:r>
            <a:r>
              <a:rPr lang="en-US" sz="1879">
                <a:solidFill>
                  <a:srgbClr val="000000"/>
                </a:solidFill>
                <a:latin typeface="Palanquin"/>
                <a:ea typeface="Palanquin"/>
                <a:cs typeface="Palanquin"/>
                <a:sym typeface="Palanquin"/>
              </a:rPr>
              <a:t>i</a:t>
            </a:r>
            <a:r>
              <a:rPr lang="en-US" sz="1879">
                <a:solidFill>
                  <a:srgbClr val="000000"/>
                </a:solidFill>
                <a:latin typeface="Palanquin"/>
                <a:ea typeface="Palanquin"/>
                <a:cs typeface="Palanquin"/>
                <a:sym typeface="Palanquin"/>
              </a:rPr>
              <a:t>ding comprehensive services in credit, income, and asset building; sequencing support for maximum impact; delivering culturally competent coa</a:t>
            </a:r>
            <a:r>
              <a:rPr lang="en-US" sz="1879">
                <a:solidFill>
                  <a:srgbClr val="000000"/>
                </a:solidFill>
                <a:latin typeface="Palanquin"/>
                <a:ea typeface="Palanquin"/>
                <a:cs typeface="Palanquin"/>
                <a:sym typeface="Palanquin"/>
              </a:rPr>
              <a:t>c</a:t>
            </a:r>
            <a:r>
              <a:rPr lang="en-US" sz="1879">
                <a:solidFill>
                  <a:srgbClr val="000000"/>
                </a:solidFill>
                <a:latin typeface="Palanquin"/>
                <a:ea typeface="Palanquin"/>
                <a:cs typeface="Palanquin"/>
                <a:sym typeface="Palanquin"/>
              </a:rPr>
              <a:t>h</a:t>
            </a:r>
            <a:r>
              <a:rPr lang="en-US" sz="1879">
                <a:solidFill>
                  <a:srgbClr val="000000"/>
                </a:solidFill>
                <a:latin typeface="Palanquin"/>
                <a:ea typeface="Palanquin"/>
                <a:cs typeface="Palanquin"/>
                <a:sym typeface="Palanquin"/>
              </a:rPr>
              <a:t>in</a:t>
            </a:r>
            <a:r>
              <a:rPr lang="en-US" sz="1879">
                <a:solidFill>
                  <a:srgbClr val="000000"/>
                </a:solidFill>
                <a:latin typeface="Palanquin"/>
                <a:ea typeface="Palanquin"/>
                <a:cs typeface="Palanquin"/>
                <a:sym typeface="Palanquin"/>
              </a:rPr>
              <a:t>g;</a:t>
            </a:r>
            <a:r>
              <a:rPr lang="en-US" sz="1879">
                <a:solidFill>
                  <a:srgbClr val="000000"/>
                </a:solidFill>
                <a:latin typeface="Palanquin"/>
                <a:ea typeface="Palanquin"/>
                <a:cs typeface="Palanquin"/>
                <a:sym typeface="Palanquin"/>
              </a:rPr>
              <a:t> </a:t>
            </a:r>
            <a:r>
              <a:rPr lang="en-US" sz="1879">
                <a:solidFill>
                  <a:srgbClr val="000000"/>
                </a:solidFill>
                <a:latin typeface="Palanquin"/>
                <a:ea typeface="Palanquin"/>
                <a:cs typeface="Palanquin"/>
                <a:sym typeface="Palanquin"/>
              </a:rPr>
              <a:t>connecting families to benefits; c</a:t>
            </a:r>
            <a:r>
              <a:rPr lang="en-US" sz="1879">
                <a:solidFill>
                  <a:srgbClr val="000000"/>
                </a:solidFill>
                <a:latin typeface="Palanquin"/>
                <a:ea typeface="Palanquin"/>
                <a:cs typeface="Palanquin"/>
                <a:sym typeface="Palanquin"/>
              </a:rPr>
              <a:t>ommitting t</a:t>
            </a:r>
            <a:r>
              <a:rPr lang="en-US" sz="1879">
                <a:solidFill>
                  <a:srgbClr val="000000"/>
                </a:solidFill>
                <a:latin typeface="Palanquin"/>
                <a:ea typeface="Palanquin"/>
                <a:cs typeface="Palanquin"/>
                <a:sym typeface="Palanquin"/>
              </a:rPr>
              <a:t>o long-term engagement; using</a:t>
            </a:r>
            <a:r>
              <a:rPr lang="en-US" sz="1879">
                <a:solidFill>
                  <a:srgbClr val="000000"/>
                </a:solidFill>
                <a:latin typeface="Palanquin"/>
                <a:ea typeface="Palanquin"/>
                <a:cs typeface="Palanquin"/>
                <a:sym typeface="Palanquin"/>
              </a:rPr>
              <a:t> data</a:t>
            </a:r>
            <a:r>
              <a:rPr lang="en-US" sz="1879">
                <a:solidFill>
                  <a:srgbClr val="000000"/>
                </a:solidFill>
                <a:latin typeface="Palanquin"/>
                <a:ea typeface="Palanquin"/>
                <a:cs typeface="Palanquin"/>
                <a:sym typeface="Palanquin"/>
              </a:rPr>
              <a:t> for continuous improvement; and p</a:t>
            </a:r>
            <a:r>
              <a:rPr lang="en-US" sz="1879">
                <a:solidFill>
                  <a:srgbClr val="000000"/>
                </a:solidFill>
                <a:latin typeface="Palanquin"/>
                <a:ea typeface="Palanquin"/>
                <a:cs typeface="Palanquin"/>
                <a:sym typeface="Palanquin"/>
              </a:rPr>
              <a:t>romot</a:t>
            </a:r>
            <a:r>
              <a:rPr lang="en-US" sz="1879">
                <a:solidFill>
                  <a:srgbClr val="000000"/>
                </a:solidFill>
                <a:latin typeface="Palanquin"/>
                <a:ea typeface="Palanquin"/>
                <a:cs typeface="Palanquin"/>
                <a:sym typeface="Palanquin"/>
              </a:rPr>
              <a:t>ing</a:t>
            </a:r>
            <a:r>
              <a:rPr lang="en-US" sz="1879">
                <a:solidFill>
                  <a:srgbClr val="000000"/>
                </a:solidFill>
                <a:latin typeface="Palanquin"/>
                <a:ea typeface="Palanquin"/>
                <a:cs typeface="Palanquin"/>
                <a:sym typeface="Palanquin"/>
              </a:rPr>
              <a:t> the Center for Strong Families </a:t>
            </a:r>
            <a:r>
              <a:rPr lang="en-US" sz="1879">
                <a:solidFill>
                  <a:srgbClr val="000000"/>
                </a:solidFill>
                <a:latin typeface="Palanquin"/>
                <a:ea typeface="Palanquin"/>
                <a:cs typeface="Palanquin"/>
                <a:sym typeface="Palanquin"/>
              </a:rPr>
              <a:t>b</a:t>
            </a:r>
            <a:r>
              <a:rPr lang="en-US" sz="1879">
                <a:solidFill>
                  <a:srgbClr val="000000"/>
                </a:solidFill>
                <a:latin typeface="Palanquin"/>
                <a:ea typeface="Palanquin"/>
                <a:cs typeface="Palanquin"/>
                <a:sym typeface="Palanquin"/>
              </a:rPr>
              <a:t>rand</a:t>
            </a:r>
            <a:r>
              <a:rPr lang="en-US" sz="1879">
                <a:solidFill>
                  <a:srgbClr val="000000"/>
                </a:solidFill>
                <a:latin typeface="Palanquin"/>
                <a:ea typeface="Palanquin"/>
                <a:cs typeface="Palanquin"/>
                <a:sym typeface="Palanquin"/>
              </a:rPr>
              <a:t>. Together, these principles create a unified system that empowers low-to-moderate-income families to stabilize their finances and build lasting economic security.</a:t>
            </a:r>
          </a:p>
          <a:p>
            <a:pPr algn="l">
              <a:lnSpc>
                <a:spcPts val="2255"/>
              </a:lnSpc>
            </a:pPr>
          </a:p>
        </p:txBody>
      </p:sp>
      <p:sp>
        <p:nvSpPr>
          <p:cNvPr name="Freeform 3" id="3"/>
          <p:cNvSpPr/>
          <p:nvPr/>
        </p:nvSpPr>
        <p:spPr>
          <a:xfrm flipH="false" flipV="false" rot="0">
            <a:off x="7246410" y="6024335"/>
            <a:ext cx="3235545" cy="3233965"/>
          </a:xfrm>
          <a:custGeom>
            <a:avLst/>
            <a:gdLst/>
            <a:ahLst/>
            <a:cxnLst/>
            <a:rect r="r" b="b" t="t" l="l"/>
            <a:pathLst>
              <a:path h="3233965" w="3235545">
                <a:moveTo>
                  <a:pt x="0" y="0"/>
                </a:moveTo>
                <a:lnTo>
                  <a:pt x="3235545" y="0"/>
                </a:lnTo>
                <a:lnTo>
                  <a:pt x="3235545" y="3233965"/>
                </a:lnTo>
                <a:lnTo>
                  <a:pt x="0" y="3233965"/>
                </a:lnTo>
                <a:lnTo>
                  <a:pt x="0" y="0"/>
                </a:lnTo>
                <a:close/>
              </a:path>
            </a:pathLst>
          </a:custGeom>
          <a:blipFill>
            <a:blip r:embed="rId2"/>
            <a:stretch>
              <a:fillRect l="0" t="0" r="0" b="0"/>
            </a:stretch>
          </a:blipFill>
        </p:spPr>
      </p:sp>
      <p:sp>
        <p:nvSpPr>
          <p:cNvPr name="TextBox 4" id="4"/>
          <p:cNvSpPr txBox="true"/>
          <p:nvPr/>
        </p:nvSpPr>
        <p:spPr>
          <a:xfrm rot="0">
            <a:off x="9300488" y="9229725"/>
            <a:ext cx="1181466" cy="200862"/>
          </a:xfrm>
          <a:prstGeom prst="rect">
            <a:avLst/>
          </a:prstGeom>
        </p:spPr>
        <p:txBody>
          <a:bodyPr anchor="t" rtlCol="false" tIns="0" lIns="0" bIns="0" rIns="0">
            <a:spAutoFit/>
          </a:bodyPr>
          <a:lstStyle/>
          <a:p>
            <a:pPr algn="ctr">
              <a:lnSpc>
                <a:spcPts val="1616"/>
              </a:lnSpc>
            </a:pPr>
            <a:r>
              <a:rPr lang="en-US" sz="1154" u="sng">
                <a:solidFill>
                  <a:srgbClr val="000000"/>
                </a:solidFill>
                <a:latin typeface="Palanquin"/>
                <a:ea typeface="Palanquin"/>
                <a:cs typeface="Palanquin"/>
                <a:sym typeface="Palanquin"/>
              </a:rPr>
              <a:t>Financial Coaching</a:t>
            </a:r>
          </a:p>
        </p:txBody>
      </p:sp>
      <p:sp>
        <p:nvSpPr>
          <p:cNvPr name="TextBox 5" id="5"/>
          <p:cNvSpPr txBox="true"/>
          <p:nvPr/>
        </p:nvSpPr>
        <p:spPr>
          <a:xfrm rot="0">
            <a:off x="6870352" y="9229725"/>
            <a:ext cx="1427038" cy="200862"/>
          </a:xfrm>
          <a:prstGeom prst="rect">
            <a:avLst/>
          </a:prstGeom>
        </p:spPr>
        <p:txBody>
          <a:bodyPr anchor="t" rtlCol="false" tIns="0" lIns="0" bIns="0" rIns="0">
            <a:spAutoFit/>
          </a:bodyPr>
          <a:lstStyle/>
          <a:p>
            <a:pPr algn="ctr">
              <a:lnSpc>
                <a:spcPts val="1616"/>
              </a:lnSpc>
            </a:pPr>
            <a:r>
              <a:rPr lang="en-US" sz="1154" u="sng">
                <a:solidFill>
                  <a:srgbClr val="000000"/>
                </a:solidFill>
                <a:latin typeface="Palanquin"/>
                <a:ea typeface="Palanquin"/>
                <a:cs typeface="Palanquin"/>
                <a:sym typeface="Palanquin"/>
              </a:rPr>
              <a:t>Employment Coaching</a:t>
            </a:r>
          </a:p>
        </p:txBody>
      </p:sp>
      <p:sp>
        <p:nvSpPr>
          <p:cNvPr name="TextBox 6" id="6"/>
          <p:cNvSpPr txBox="true"/>
          <p:nvPr/>
        </p:nvSpPr>
        <p:spPr>
          <a:xfrm rot="0">
            <a:off x="8537568" y="8059931"/>
            <a:ext cx="508613" cy="392950"/>
          </a:xfrm>
          <a:prstGeom prst="rect">
            <a:avLst/>
          </a:prstGeom>
        </p:spPr>
        <p:txBody>
          <a:bodyPr anchor="t" rtlCol="false" tIns="0" lIns="0" bIns="0" rIns="0">
            <a:spAutoFit/>
          </a:bodyPr>
          <a:lstStyle/>
          <a:p>
            <a:pPr algn="ctr">
              <a:lnSpc>
                <a:spcPts val="1149"/>
              </a:lnSpc>
            </a:pPr>
            <a:r>
              <a:rPr lang="en-US" sz="821" u="sng">
                <a:solidFill>
                  <a:srgbClr val="000000"/>
                </a:solidFill>
                <a:latin typeface="Palanquin"/>
                <a:ea typeface="Palanquin"/>
                <a:cs typeface="Palanquin"/>
                <a:sym typeface="Palanquin"/>
              </a:rPr>
              <a:t>Income </a:t>
            </a:r>
          </a:p>
          <a:p>
            <a:pPr algn="ctr">
              <a:lnSpc>
                <a:spcPts val="1616"/>
              </a:lnSpc>
            </a:pPr>
            <a:r>
              <a:rPr lang="en-US" sz="1154" u="sng">
                <a:solidFill>
                  <a:srgbClr val="000000"/>
                </a:solidFill>
                <a:latin typeface="Palanquin"/>
                <a:ea typeface="Palanquin"/>
                <a:cs typeface="Palanquin"/>
                <a:sym typeface="Palanquin"/>
              </a:rPr>
              <a:t>Support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CC00"/>
        </a:solidFill>
      </p:bgPr>
    </p:bg>
    <p:spTree>
      <p:nvGrpSpPr>
        <p:cNvPr id="1" name=""/>
        <p:cNvGrpSpPr/>
        <p:nvPr/>
      </p:nvGrpSpPr>
      <p:grpSpPr>
        <a:xfrm>
          <a:off x="0" y="0"/>
          <a:ext cx="0" cy="0"/>
          <a:chOff x="0" y="0"/>
          <a:chExt cx="0" cy="0"/>
        </a:xfrm>
      </p:grpSpPr>
      <p:sp>
        <p:nvSpPr>
          <p:cNvPr name="TextBox 2" id="2"/>
          <p:cNvSpPr txBox="true"/>
          <p:nvPr/>
        </p:nvSpPr>
        <p:spPr>
          <a:xfrm rot="0">
            <a:off x="6021184" y="523527"/>
            <a:ext cx="3122816" cy="1189153"/>
          </a:xfrm>
          <a:prstGeom prst="rect">
            <a:avLst/>
          </a:prstGeom>
        </p:spPr>
        <p:txBody>
          <a:bodyPr anchor="t" rtlCol="false" tIns="0" lIns="0" bIns="0" rIns="0">
            <a:spAutoFit/>
          </a:bodyPr>
          <a:lstStyle/>
          <a:p>
            <a:pPr algn="l" marL="0" indent="0" lvl="0">
              <a:lnSpc>
                <a:spcPts val="4647"/>
              </a:lnSpc>
              <a:spcBef>
                <a:spcPct val="0"/>
              </a:spcBef>
            </a:pPr>
            <a:r>
              <a:rPr lang="en-US" b="true" sz="4040" spc="-202">
                <a:solidFill>
                  <a:srgbClr val="000000"/>
                </a:solidFill>
                <a:latin typeface="Gordita Bold"/>
                <a:ea typeface="Gordita Bold"/>
                <a:cs typeface="Gordita Bold"/>
                <a:sym typeface="Gordita Bold"/>
              </a:rPr>
              <a:t>CONTACT US</a:t>
            </a:r>
          </a:p>
        </p:txBody>
      </p:sp>
      <p:grpSp>
        <p:nvGrpSpPr>
          <p:cNvPr name="Group 3" id="3"/>
          <p:cNvGrpSpPr/>
          <p:nvPr/>
        </p:nvGrpSpPr>
        <p:grpSpPr>
          <a:xfrm rot="0">
            <a:off x="4497400" y="-2359581"/>
            <a:ext cx="9080634" cy="6173889"/>
            <a:chOff x="0" y="0"/>
            <a:chExt cx="12107513" cy="8231852"/>
          </a:xfrm>
        </p:grpSpPr>
        <p:pic>
          <p:nvPicPr>
            <p:cNvPr name="Picture 4" id="4"/>
            <p:cNvPicPr>
              <a:picLocks noChangeAspect="true"/>
            </p:cNvPicPr>
            <p:nvPr/>
          </p:nvPicPr>
          <p:blipFill>
            <a:blip r:embed="rId2"/>
            <a:srcRect l="0" t="10884" r="0" b="10884"/>
            <a:stretch>
              <a:fillRect/>
            </a:stretch>
          </p:blipFill>
          <p:spPr>
            <a:xfrm flipH="false" flipV="false">
              <a:off x="0" y="0"/>
              <a:ext cx="12107513" cy="8231852"/>
            </a:xfrm>
            <a:prstGeom prst="rect">
              <a:avLst/>
            </a:prstGeom>
          </p:spPr>
        </p:pic>
      </p:grpSp>
      <p:sp>
        <p:nvSpPr>
          <p:cNvPr name="AutoShape 5" id="5"/>
          <p:cNvSpPr/>
          <p:nvPr/>
        </p:nvSpPr>
        <p:spPr>
          <a:xfrm>
            <a:off x="6752354" y="4608070"/>
            <a:ext cx="4663440" cy="0"/>
          </a:xfrm>
          <a:prstGeom prst="line">
            <a:avLst/>
          </a:prstGeom>
          <a:ln cap="flat" w="57150">
            <a:solidFill>
              <a:srgbClr val="21296B"/>
            </a:solidFill>
            <a:prstDash val="solid"/>
            <a:headEnd type="none" len="sm" w="sm"/>
            <a:tailEnd type="none" len="sm" w="sm"/>
          </a:ln>
        </p:spPr>
      </p:sp>
      <p:sp>
        <p:nvSpPr>
          <p:cNvPr name="Freeform 6" id="6"/>
          <p:cNvSpPr/>
          <p:nvPr/>
        </p:nvSpPr>
        <p:spPr>
          <a:xfrm flipH="false" flipV="false" rot="1863389">
            <a:off x="11303062" y="6194827"/>
            <a:ext cx="315269" cy="299506"/>
          </a:xfrm>
          <a:custGeom>
            <a:avLst/>
            <a:gdLst/>
            <a:ahLst/>
            <a:cxnLst/>
            <a:rect r="r" b="b" t="t" l="l"/>
            <a:pathLst>
              <a:path h="299506" w="315269">
                <a:moveTo>
                  <a:pt x="0" y="0"/>
                </a:moveTo>
                <a:lnTo>
                  <a:pt x="315269" y="0"/>
                </a:lnTo>
                <a:lnTo>
                  <a:pt x="315269" y="299506"/>
                </a:lnTo>
                <a:lnTo>
                  <a:pt x="0" y="2995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1248402" y="7070000"/>
            <a:ext cx="424588" cy="311011"/>
          </a:xfrm>
          <a:custGeom>
            <a:avLst/>
            <a:gdLst/>
            <a:ahLst/>
            <a:cxnLst/>
            <a:rect r="r" b="b" t="t" l="l"/>
            <a:pathLst>
              <a:path h="311011" w="424588">
                <a:moveTo>
                  <a:pt x="0" y="0"/>
                </a:moveTo>
                <a:lnTo>
                  <a:pt x="424589" y="0"/>
                </a:lnTo>
                <a:lnTo>
                  <a:pt x="424589" y="311011"/>
                </a:lnTo>
                <a:lnTo>
                  <a:pt x="0" y="3110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1279488" y="7906547"/>
            <a:ext cx="362417" cy="362417"/>
          </a:xfrm>
          <a:custGeom>
            <a:avLst/>
            <a:gdLst/>
            <a:ahLst/>
            <a:cxnLst/>
            <a:rect r="r" b="b" t="t" l="l"/>
            <a:pathLst>
              <a:path h="362417" w="362417">
                <a:moveTo>
                  <a:pt x="0" y="0"/>
                </a:moveTo>
                <a:lnTo>
                  <a:pt x="362417" y="0"/>
                </a:lnTo>
                <a:lnTo>
                  <a:pt x="362417" y="362417"/>
                </a:lnTo>
                <a:lnTo>
                  <a:pt x="0" y="3624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1345050" y="8768302"/>
            <a:ext cx="231293" cy="340763"/>
          </a:xfrm>
          <a:custGeom>
            <a:avLst/>
            <a:gdLst/>
            <a:ahLst/>
            <a:cxnLst/>
            <a:rect r="r" b="b" t="t" l="l"/>
            <a:pathLst>
              <a:path h="340763" w="231293">
                <a:moveTo>
                  <a:pt x="0" y="0"/>
                </a:moveTo>
                <a:lnTo>
                  <a:pt x="231293" y="0"/>
                </a:lnTo>
                <a:lnTo>
                  <a:pt x="231293" y="340763"/>
                </a:lnTo>
                <a:lnTo>
                  <a:pt x="0" y="34076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2213171" y="5189682"/>
            <a:ext cx="1155278" cy="382462"/>
          </a:xfrm>
          <a:prstGeom prst="rect">
            <a:avLst/>
          </a:prstGeom>
        </p:spPr>
        <p:txBody>
          <a:bodyPr anchor="t" rtlCol="false" tIns="0" lIns="0" bIns="0" rIns="0">
            <a:spAutoFit/>
          </a:bodyPr>
          <a:lstStyle/>
          <a:p>
            <a:pPr algn="ctr">
              <a:lnSpc>
                <a:spcPts val="3167"/>
              </a:lnSpc>
              <a:spcBef>
                <a:spcPct val="0"/>
              </a:spcBef>
            </a:pPr>
            <a:r>
              <a:rPr lang="en-US" sz="2262">
                <a:solidFill>
                  <a:srgbClr val="21296B"/>
                </a:solidFill>
                <a:latin typeface="Antonio 2"/>
                <a:ea typeface="Antonio 2"/>
                <a:cs typeface="Antonio 2"/>
                <a:sym typeface="Antonio 2"/>
              </a:rPr>
              <a:t>CONTACT US</a:t>
            </a:r>
          </a:p>
        </p:txBody>
      </p:sp>
      <p:sp>
        <p:nvSpPr>
          <p:cNvPr name="TextBox 11" id="11"/>
          <p:cNvSpPr txBox="true"/>
          <p:nvPr/>
        </p:nvSpPr>
        <p:spPr>
          <a:xfrm rot="0">
            <a:off x="6901960" y="3984596"/>
            <a:ext cx="4271516" cy="560163"/>
          </a:xfrm>
          <a:prstGeom prst="rect">
            <a:avLst/>
          </a:prstGeom>
        </p:spPr>
        <p:txBody>
          <a:bodyPr anchor="t" rtlCol="false" tIns="0" lIns="0" bIns="0" rIns="0">
            <a:spAutoFit/>
          </a:bodyPr>
          <a:lstStyle/>
          <a:p>
            <a:pPr algn="ctr">
              <a:lnSpc>
                <a:spcPts val="4545"/>
              </a:lnSpc>
              <a:spcBef>
                <a:spcPct val="0"/>
              </a:spcBef>
            </a:pPr>
            <a:r>
              <a:rPr lang="en-US" sz="3247">
                <a:solidFill>
                  <a:srgbClr val="21296B"/>
                </a:solidFill>
                <a:latin typeface="Antonio 2"/>
                <a:ea typeface="Antonio 2"/>
                <a:cs typeface="Antonio 2"/>
                <a:sym typeface="Antonio 2"/>
              </a:rPr>
              <a:t>United</a:t>
            </a:r>
            <a:r>
              <a:rPr lang="en-US" sz="3247">
                <a:solidFill>
                  <a:srgbClr val="21296B"/>
                </a:solidFill>
                <a:latin typeface="Antonio 2"/>
                <a:ea typeface="Antonio 2"/>
                <a:cs typeface="Antonio 2"/>
                <a:sym typeface="Antonio 2"/>
              </a:rPr>
              <a:t> Way of Pierce County</a:t>
            </a:r>
          </a:p>
        </p:txBody>
      </p:sp>
      <p:sp>
        <p:nvSpPr>
          <p:cNvPr name="TextBox 12" id="12"/>
          <p:cNvSpPr txBox="true"/>
          <p:nvPr/>
        </p:nvSpPr>
        <p:spPr>
          <a:xfrm rot="0">
            <a:off x="2571750" y="5229899"/>
            <a:ext cx="7990988" cy="4342271"/>
          </a:xfrm>
          <a:prstGeom prst="rect">
            <a:avLst/>
          </a:prstGeom>
        </p:spPr>
        <p:txBody>
          <a:bodyPr anchor="t" rtlCol="false" tIns="0" lIns="0" bIns="0" rIns="0">
            <a:spAutoFit/>
          </a:bodyPr>
          <a:lstStyle/>
          <a:p>
            <a:pPr algn="ctr">
              <a:lnSpc>
                <a:spcPts val="2703"/>
              </a:lnSpc>
              <a:spcBef>
                <a:spcPct val="0"/>
              </a:spcBef>
            </a:pPr>
            <a:r>
              <a:rPr lang="en-US" b="true" sz="1931">
                <a:solidFill>
                  <a:srgbClr val="21296B"/>
                </a:solidFill>
                <a:latin typeface="Palanquin Bold"/>
                <a:ea typeface="Palanquin Bold"/>
                <a:cs typeface="Palanquin Bold"/>
                <a:sym typeface="Palanquin Bold"/>
              </a:rPr>
              <a:t>The commitment of the United Way of Pierce C</a:t>
            </a:r>
            <a:r>
              <a:rPr lang="en-US" b="true" sz="1931">
                <a:solidFill>
                  <a:srgbClr val="21296B"/>
                </a:solidFill>
                <a:latin typeface="Palanquin Bold"/>
                <a:ea typeface="Palanquin Bold"/>
                <a:cs typeface="Palanquin Bold"/>
                <a:sym typeface="Palanquin Bold"/>
              </a:rPr>
              <a:t>ounty to advance over 15,000 families from poverty towards financial stability by 2028 is a powerful and ambitious goal. We thank you for your support.</a:t>
            </a:r>
          </a:p>
          <a:p>
            <a:pPr algn="ctr">
              <a:lnSpc>
                <a:spcPts val="2703"/>
              </a:lnSpc>
              <a:spcBef>
                <a:spcPct val="0"/>
              </a:spcBef>
            </a:pPr>
          </a:p>
          <a:p>
            <a:pPr algn="ctr">
              <a:lnSpc>
                <a:spcPts val="2703"/>
              </a:lnSpc>
              <a:spcBef>
                <a:spcPct val="0"/>
              </a:spcBef>
            </a:pPr>
            <a:r>
              <a:rPr lang="en-US" b="true" sz="1931" u="sng">
                <a:solidFill>
                  <a:srgbClr val="21296B"/>
                </a:solidFill>
                <a:latin typeface="Palanquin Bold"/>
                <a:ea typeface="Palanquin Bold"/>
                <a:cs typeface="Palanquin Bold"/>
                <a:sym typeface="Palanquin Bold"/>
              </a:rPr>
              <a:t>BOLD GOAL</a:t>
            </a:r>
            <a:r>
              <a:rPr lang="en-US" b="true" sz="1931">
                <a:solidFill>
                  <a:srgbClr val="21296B"/>
                </a:solidFill>
                <a:latin typeface="Palanquin Bold"/>
                <a:ea typeface="Palanquin Bold"/>
                <a:cs typeface="Palanquin Bold"/>
                <a:sym typeface="Palanquin Bold"/>
              </a:rPr>
              <a:t>: United, we will lift 15,000 families out of poverty by 2028</a:t>
            </a:r>
          </a:p>
          <a:p>
            <a:pPr algn="ctr">
              <a:lnSpc>
                <a:spcPts val="2703"/>
              </a:lnSpc>
              <a:spcBef>
                <a:spcPct val="0"/>
              </a:spcBef>
            </a:pPr>
          </a:p>
          <a:p>
            <a:pPr algn="ctr">
              <a:lnSpc>
                <a:spcPts val="2703"/>
              </a:lnSpc>
              <a:spcBef>
                <a:spcPct val="0"/>
              </a:spcBef>
            </a:pPr>
            <a:r>
              <a:rPr lang="en-US" b="true" sz="1931" u="sng">
                <a:solidFill>
                  <a:srgbClr val="21296B"/>
                </a:solidFill>
                <a:latin typeface="Palanquin Bold"/>
                <a:ea typeface="Palanquin Bold"/>
                <a:cs typeface="Palanquin Bold"/>
                <a:sym typeface="Palanquin Bold"/>
              </a:rPr>
              <a:t>MISSION</a:t>
            </a:r>
            <a:r>
              <a:rPr lang="en-US" b="true" sz="1931">
                <a:solidFill>
                  <a:srgbClr val="21296B"/>
                </a:solidFill>
                <a:latin typeface="Palanquin Bold"/>
                <a:ea typeface="Palanquin Bold"/>
                <a:cs typeface="Palanquin Bold"/>
                <a:sym typeface="Palanquin Bold"/>
              </a:rPr>
              <a:t>: We mobilize and unite the caring power of Pierce County to tackle our community’s toughest challenges to improve lives in measurable and lasting ways.</a:t>
            </a:r>
          </a:p>
          <a:p>
            <a:pPr algn="ctr">
              <a:lnSpc>
                <a:spcPts val="2703"/>
              </a:lnSpc>
              <a:spcBef>
                <a:spcPct val="0"/>
              </a:spcBef>
            </a:pPr>
          </a:p>
          <a:p>
            <a:pPr algn="ctr">
              <a:lnSpc>
                <a:spcPts val="2703"/>
              </a:lnSpc>
              <a:spcBef>
                <a:spcPct val="0"/>
              </a:spcBef>
            </a:pPr>
            <a:r>
              <a:rPr lang="en-US" b="true" sz="1931" u="sng">
                <a:solidFill>
                  <a:srgbClr val="21296B"/>
                </a:solidFill>
                <a:latin typeface="Palanquin Bold"/>
                <a:ea typeface="Palanquin Bold"/>
                <a:cs typeface="Palanquin Bold"/>
                <a:sym typeface="Palanquin Bold"/>
              </a:rPr>
              <a:t>OUR CAUSE</a:t>
            </a:r>
            <a:r>
              <a:rPr lang="en-US" b="true" sz="1931">
                <a:solidFill>
                  <a:srgbClr val="21296B"/>
                </a:solidFill>
                <a:latin typeface="Palanquin Bold"/>
                <a:ea typeface="Palanquin Bold"/>
                <a:cs typeface="Palanquin Bold"/>
                <a:sym typeface="Palanquin Bold"/>
              </a:rPr>
              <a:t>: We unite the community to end poverty, one family at a time.</a:t>
            </a:r>
          </a:p>
          <a:p>
            <a:pPr algn="ctr">
              <a:lnSpc>
                <a:spcPts val="2703"/>
              </a:lnSpc>
              <a:spcBef>
                <a:spcPct val="0"/>
              </a:spcBef>
            </a:pPr>
          </a:p>
        </p:txBody>
      </p:sp>
      <p:sp>
        <p:nvSpPr>
          <p:cNvPr name="TextBox 13" id="13"/>
          <p:cNvSpPr txBox="true"/>
          <p:nvPr/>
        </p:nvSpPr>
        <p:spPr>
          <a:xfrm rot="0">
            <a:off x="10764858" y="5692060"/>
            <a:ext cx="3384855" cy="303285"/>
          </a:xfrm>
          <a:prstGeom prst="rect">
            <a:avLst/>
          </a:prstGeom>
        </p:spPr>
        <p:txBody>
          <a:bodyPr anchor="t" rtlCol="false" tIns="0" lIns="0" bIns="0" rIns="0">
            <a:spAutoFit/>
          </a:bodyPr>
          <a:lstStyle/>
          <a:p>
            <a:pPr algn="l" marL="397451" indent="-198726" lvl="1">
              <a:lnSpc>
                <a:spcPts val="2577"/>
              </a:lnSpc>
              <a:buFont typeface="Arial"/>
              <a:buChar char="•"/>
            </a:pPr>
            <a:r>
              <a:rPr lang="en-US" b="true" sz="1840">
                <a:solidFill>
                  <a:srgbClr val="21296B"/>
                </a:solidFill>
                <a:latin typeface="Palanquin Bold"/>
                <a:ea typeface="Palanquin Bold"/>
                <a:cs typeface="Palanquin Bold"/>
                <a:sym typeface="Palanquin Bold"/>
              </a:rPr>
              <a:t>Phone</a:t>
            </a:r>
          </a:p>
        </p:txBody>
      </p:sp>
      <p:sp>
        <p:nvSpPr>
          <p:cNvPr name="TextBox 14" id="14"/>
          <p:cNvSpPr txBox="true"/>
          <p:nvPr/>
        </p:nvSpPr>
        <p:spPr>
          <a:xfrm rot="0">
            <a:off x="11721713" y="6178651"/>
            <a:ext cx="1329575" cy="303285"/>
          </a:xfrm>
          <a:prstGeom prst="rect">
            <a:avLst/>
          </a:prstGeom>
        </p:spPr>
        <p:txBody>
          <a:bodyPr anchor="t" rtlCol="false" tIns="0" lIns="0" bIns="0" rIns="0">
            <a:spAutoFit/>
          </a:bodyPr>
          <a:lstStyle/>
          <a:p>
            <a:pPr algn="ctr">
              <a:lnSpc>
                <a:spcPts val="2577"/>
              </a:lnSpc>
              <a:spcBef>
                <a:spcPct val="0"/>
              </a:spcBef>
            </a:pPr>
            <a:r>
              <a:rPr lang="en-US" sz="1840">
                <a:solidFill>
                  <a:srgbClr val="21296B"/>
                </a:solidFill>
                <a:latin typeface="Palanquin"/>
                <a:ea typeface="Palanquin"/>
                <a:cs typeface="Palanquin"/>
                <a:sym typeface="Palanquin"/>
              </a:rPr>
              <a:t>253-597-7491</a:t>
            </a:r>
          </a:p>
        </p:txBody>
      </p:sp>
      <p:sp>
        <p:nvSpPr>
          <p:cNvPr name="TextBox 15" id="15"/>
          <p:cNvSpPr txBox="true"/>
          <p:nvPr/>
        </p:nvSpPr>
        <p:spPr>
          <a:xfrm rot="0">
            <a:off x="10756321" y="6619375"/>
            <a:ext cx="984163" cy="303285"/>
          </a:xfrm>
          <a:prstGeom prst="rect">
            <a:avLst/>
          </a:prstGeom>
        </p:spPr>
        <p:txBody>
          <a:bodyPr anchor="t" rtlCol="false" tIns="0" lIns="0" bIns="0" rIns="0">
            <a:spAutoFit/>
          </a:bodyPr>
          <a:lstStyle/>
          <a:p>
            <a:pPr algn="ctr" marL="397451" indent="-198726" lvl="1">
              <a:lnSpc>
                <a:spcPts val="2577"/>
              </a:lnSpc>
              <a:buFont typeface="Arial"/>
              <a:buChar char="•"/>
            </a:pPr>
            <a:r>
              <a:rPr lang="en-US" b="true" sz="1840">
                <a:solidFill>
                  <a:srgbClr val="21296B"/>
                </a:solidFill>
                <a:latin typeface="Palanquin Bold"/>
                <a:ea typeface="Palanquin Bold"/>
                <a:cs typeface="Palanquin Bold"/>
                <a:sym typeface="Palanquin Bold"/>
              </a:rPr>
              <a:t>Email</a:t>
            </a:r>
          </a:p>
        </p:txBody>
      </p:sp>
      <p:sp>
        <p:nvSpPr>
          <p:cNvPr name="TextBox 16" id="16"/>
          <p:cNvSpPr txBox="true"/>
          <p:nvPr/>
        </p:nvSpPr>
        <p:spPr>
          <a:xfrm rot="0">
            <a:off x="11842673" y="7059576"/>
            <a:ext cx="1380139" cy="303285"/>
          </a:xfrm>
          <a:prstGeom prst="rect">
            <a:avLst/>
          </a:prstGeom>
        </p:spPr>
        <p:txBody>
          <a:bodyPr anchor="t" rtlCol="false" tIns="0" lIns="0" bIns="0" rIns="0">
            <a:spAutoFit/>
          </a:bodyPr>
          <a:lstStyle/>
          <a:p>
            <a:pPr algn="ctr">
              <a:lnSpc>
                <a:spcPts val="2577"/>
              </a:lnSpc>
              <a:spcBef>
                <a:spcPct val="0"/>
              </a:spcBef>
            </a:pPr>
            <a:r>
              <a:rPr lang="en-US" sz="1840">
                <a:solidFill>
                  <a:srgbClr val="21296B"/>
                </a:solidFill>
                <a:latin typeface="Palanquin"/>
                <a:ea typeface="Palanquin"/>
                <a:cs typeface="Palanquin"/>
                <a:sym typeface="Palanquin"/>
              </a:rPr>
              <a:t>csf@uwpc.org</a:t>
            </a:r>
          </a:p>
        </p:txBody>
      </p:sp>
      <p:sp>
        <p:nvSpPr>
          <p:cNvPr name="TextBox 17" id="17"/>
          <p:cNvSpPr txBox="true"/>
          <p:nvPr/>
        </p:nvSpPr>
        <p:spPr>
          <a:xfrm rot="0">
            <a:off x="10777042" y="7499776"/>
            <a:ext cx="1277503" cy="303285"/>
          </a:xfrm>
          <a:prstGeom prst="rect">
            <a:avLst/>
          </a:prstGeom>
        </p:spPr>
        <p:txBody>
          <a:bodyPr anchor="t" rtlCol="false" tIns="0" lIns="0" bIns="0" rIns="0">
            <a:spAutoFit/>
          </a:bodyPr>
          <a:lstStyle/>
          <a:p>
            <a:pPr algn="ctr" marL="397451" indent="-198726" lvl="1">
              <a:lnSpc>
                <a:spcPts val="2577"/>
              </a:lnSpc>
              <a:buFont typeface="Arial"/>
              <a:buChar char="•"/>
            </a:pPr>
            <a:r>
              <a:rPr lang="en-US" b="true" sz="1840">
                <a:solidFill>
                  <a:srgbClr val="21296B"/>
                </a:solidFill>
                <a:latin typeface="Palanquin Bold"/>
                <a:ea typeface="Palanquin Bold"/>
                <a:cs typeface="Palanquin Bold"/>
                <a:sym typeface="Palanquin Bold"/>
              </a:rPr>
              <a:t>Website</a:t>
            </a:r>
          </a:p>
        </p:txBody>
      </p:sp>
      <p:sp>
        <p:nvSpPr>
          <p:cNvPr name="TextBox 18" id="18"/>
          <p:cNvSpPr txBox="true"/>
          <p:nvPr/>
        </p:nvSpPr>
        <p:spPr>
          <a:xfrm rot="0">
            <a:off x="11842673" y="7921826"/>
            <a:ext cx="1466869" cy="303285"/>
          </a:xfrm>
          <a:prstGeom prst="rect">
            <a:avLst/>
          </a:prstGeom>
        </p:spPr>
        <p:txBody>
          <a:bodyPr anchor="t" rtlCol="false" tIns="0" lIns="0" bIns="0" rIns="0">
            <a:spAutoFit/>
          </a:bodyPr>
          <a:lstStyle/>
          <a:p>
            <a:pPr algn="ctr">
              <a:lnSpc>
                <a:spcPts val="2577"/>
              </a:lnSpc>
              <a:spcBef>
                <a:spcPct val="0"/>
              </a:spcBef>
            </a:pPr>
            <a:r>
              <a:rPr lang="en-US" sz="1840">
                <a:solidFill>
                  <a:srgbClr val="21296B"/>
                </a:solidFill>
                <a:latin typeface="Palanquin"/>
                <a:ea typeface="Palanquin"/>
                <a:cs typeface="Palanquin"/>
                <a:sym typeface="Palanquin"/>
              </a:rPr>
              <a:t>www.uwpc.org</a:t>
            </a:r>
          </a:p>
        </p:txBody>
      </p:sp>
      <p:sp>
        <p:nvSpPr>
          <p:cNvPr name="TextBox 19" id="19"/>
          <p:cNvSpPr txBox="true"/>
          <p:nvPr/>
        </p:nvSpPr>
        <p:spPr>
          <a:xfrm rot="0">
            <a:off x="10804877" y="8298229"/>
            <a:ext cx="1239162" cy="303285"/>
          </a:xfrm>
          <a:prstGeom prst="rect">
            <a:avLst/>
          </a:prstGeom>
        </p:spPr>
        <p:txBody>
          <a:bodyPr anchor="t" rtlCol="false" tIns="0" lIns="0" bIns="0" rIns="0">
            <a:spAutoFit/>
          </a:bodyPr>
          <a:lstStyle/>
          <a:p>
            <a:pPr algn="ctr" marL="397451" indent="-198726" lvl="1">
              <a:lnSpc>
                <a:spcPts val="2577"/>
              </a:lnSpc>
              <a:buFont typeface="Arial"/>
              <a:buChar char="•"/>
            </a:pPr>
            <a:r>
              <a:rPr lang="en-US" b="true" sz="1840">
                <a:solidFill>
                  <a:srgbClr val="21296B"/>
                </a:solidFill>
                <a:latin typeface="Palanquin Bold"/>
                <a:ea typeface="Palanquin Bold"/>
                <a:cs typeface="Palanquin Bold"/>
                <a:sym typeface="Palanquin Bold"/>
              </a:rPr>
              <a:t>Address</a:t>
            </a:r>
          </a:p>
        </p:txBody>
      </p:sp>
      <p:sp>
        <p:nvSpPr>
          <p:cNvPr name="TextBox 20" id="20"/>
          <p:cNvSpPr txBox="true"/>
          <p:nvPr/>
        </p:nvSpPr>
        <p:spPr>
          <a:xfrm rot="0">
            <a:off x="11740484" y="8739727"/>
            <a:ext cx="2718253" cy="303285"/>
          </a:xfrm>
          <a:prstGeom prst="rect">
            <a:avLst/>
          </a:prstGeom>
        </p:spPr>
        <p:txBody>
          <a:bodyPr anchor="t" rtlCol="false" tIns="0" lIns="0" bIns="0" rIns="0">
            <a:spAutoFit/>
          </a:bodyPr>
          <a:lstStyle/>
          <a:p>
            <a:pPr algn="ctr">
              <a:lnSpc>
                <a:spcPts val="2577"/>
              </a:lnSpc>
              <a:spcBef>
                <a:spcPct val="0"/>
              </a:spcBef>
            </a:pPr>
            <a:r>
              <a:rPr lang="en-US" sz="1840">
                <a:solidFill>
                  <a:srgbClr val="21296B"/>
                </a:solidFill>
                <a:latin typeface="Palanquin"/>
                <a:ea typeface="Palanquin"/>
                <a:cs typeface="Palanquin"/>
                <a:sym typeface="Palanquin"/>
              </a:rPr>
              <a:t>1501 Pacific Ave, Suite 400 </a:t>
            </a:r>
          </a:p>
        </p:txBody>
      </p:sp>
      <p:sp>
        <p:nvSpPr>
          <p:cNvPr name="TextBox 21" id="21"/>
          <p:cNvSpPr txBox="true"/>
          <p:nvPr/>
        </p:nvSpPr>
        <p:spPr>
          <a:xfrm rot="0">
            <a:off x="11740484" y="9080490"/>
            <a:ext cx="1953927" cy="303285"/>
          </a:xfrm>
          <a:prstGeom prst="rect">
            <a:avLst/>
          </a:prstGeom>
        </p:spPr>
        <p:txBody>
          <a:bodyPr anchor="t" rtlCol="false" tIns="0" lIns="0" bIns="0" rIns="0">
            <a:spAutoFit/>
          </a:bodyPr>
          <a:lstStyle/>
          <a:p>
            <a:pPr algn="ctr">
              <a:lnSpc>
                <a:spcPts val="2577"/>
              </a:lnSpc>
              <a:spcBef>
                <a:spcPct val="0"/>
              </a:spcBef>
            </a:pPr>
            <a:r>
              <a:rPr lang="en-US" sz="1840">
                <a:solidFill>
                  <a:srgbClr val="21296B"/>
                </a:solidFill>
                <a:latin typeface="Palanquin"/>
                <a:ea typeface="Palanquin"/>
                <a:cs typeface="Palanquin"/>
                <a:sym typeface="Palanquin"/>
              </a:rPr>
              <a:t>Tacoma, WA </a:t>
            </a:r>
            <a:r>
              <a:rPr lang="en-US" sz="1840">
                <a:solidFill>
                  <a:srgbClr val="21296B"/>
                </a:solidFill>
                <a:latin typeface="Palanquin"/>
                <a:ea typeface="Palanquin"/>
                <a:cs typeface="Palanquin"/>
                <a:sym typeface="Palanquin"/>
              </a:rPr>
              <a:t>98402</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58066" y="138340"/>
            <a:ext cx="1713267" cy="507555"/>
          </a:xfrm>
          <a:custGeom>
            <a:avLst/>
            <a:gdLst/>
            <a:ahLst/>
            <a:cxnLst/>
            <a:rect r="r" b="b" t="t" l="l"/>
            <a:pathLst>
              <a:path h="507555" w="1713267">
                <a:moveTo>
                  <a:pt x="0" y="0"/>
                </a:moveTo>
                <a:lnTo>
                  <a:pt x="1713268" y="0"/>
                </a:lnTo>
                <a:lnTo>
                  <a:pt x="1713268" y="507556"/>
                </a:lnTo>
                <a:lnTo>
                  <a:pt x="0" y="507556"/>
                </a:lnTo>
                <a:lnTo>
                  <a:pt x="0" y="0"/>
                </a:lnTo>
                <a:close/>
              </a:path>
            </a:pathLst>
          </a:custGeom>
          <a:blipFill>
            <a:blip r:embed="rId3"/>
            <a:stretch>
              <a:fillRect l="0" t="0" r="0" b="0"/>
            </a:stretch>
          </a:blipFill>
        </p:spPr>
      </p:sp>
      <p:sp>
        <p:nvSpPr>
          <p:cNvPr name="TextBox 3" id="3"/>
          <p:cNvSpPr txBox="true"/>
          <p:nvPr/>
        </p:nvSpPr>
        <p:spPr>
          <a:xfrm rot="0">
            <a:off x="7193820" y="1321035"/>
            <a:ext cx="3241375" cy="621397"/>
          </a:xfrm>
          <a:prstGeom prst="rect">
            <a:avLst/>
          </a:prstGeom>
        </p:spPr>
        <p:txBody>
          <a:bodyPr anchor="t" rtlCol="false" tIns="0" lIns="0" bIns="0" rIns="0">
            <a:spAutoFit/>
          </a:bodyPr>
          <a:lstStyle/>
          <a:p>
            <a:pPr algn="ctr" marL="0" indent="0" lvl="0">
              <a:lnSpc>
                <a:spcPts val="4841"/>
              </a:lnSpc>
              <a:spcBef>
                <a:spcPct val="0"/>
              </a:spcBef>
            </a:pPr>
            <a:r>
              <a:rPr lang="en-US" b="true" sz="4210" spc="-210">
                <a:solidFill>
                  <a:srgbClr val="000000"/>
                </a:solidFill>
                <a:latin typeface="Antonio 1 Bold"/>
                <a:ea typeface="Antonio 1 Bold"/>
                <a:cs typeface="Antonio 1 Bold"/>
                <a:sym typeface="Antonio 1 Bold"/>
              </a:rPr>
              <a:t>A Formidable Task</a:t>
            </a:r>
          </a:p>
        </p:txBody>
      </p:sp>
      <p:sp>
        <p:nvSpPr>
          <p:cNvPr name="TextBox 4" id="4"/>
          <p:cNvSpPr txBox="true"/>
          <p:nvPr/>
        </p:nvSpPr>
        <p:spPr>
          <a:xfrm rot="0">
            <a:off x="3314700" y="2622401"/>
            <a:ext cx="12152371" cy="4735133"/>
          </a:xfrm>
          <a:prstGeom prst="rect">
            <a:avLst/>
          </a:prstGeom>
        </p:spPr>
        <p:txBody>
          <a:bodyPr anchor="t" rtlCol="false" tIns="0" lIns="0" bIns="0" rIns="0">
            <a:spAutoFit/>
          </a:bodyPr>
          <a:lstStyle/>
          <a:p>
            <a:pPr algn="l">
              <a:lnSpc>
                <a:spcPts val="3186"/>
              </a:lnSpc>
            </a:pPr>
            <a:r>
              <a:rPr lang="en-US" sz="2655">
                <a:solidFill>
                  <a:srgbClr val="000000"/>
                </a:solidFill>
                <a:latin typeface="Palanquin"/>
                <a:ea typeface="Palanquin"/>
                <a:cs typeface="Palanquin"/>
                <a:sym typeface="Palanquin"/>
              </a:rPr>
              <a:t>In September 2024, United Ways of the Pacific Northwest launched the Community Reinvestment Plan – Asset-Building Project with a $2.5M state grant to support Black, Latine, Pacific Islander, and Tribal communities, in Pierce County. </a:t>
            </a:r>
          </a:p>
          <a:p>
            <a:pPr algn="l">
              <a:lnSpc>
                <a:spcPts val="3186"/>
              </a:lnSpc>
            </a:pPr>
          </a:p>
          <a:p>
            <a:pPr algn="l">
              <a:lnSpc>
                <a:spcPts val="3186"/>
              </a:lnSpc>
            </a:pPr>
            <a:r>
              <a:rPr lang="en-US" sz="2655">
                <a:solidFill>
                  <a:srgbClr val="000000"/>
                </a:solidFill>
                <a:latin typeface="Palanquin"/>
                <a:ea typeface="Palanquin"/>
                <a:cs typeface="Palanquin"/>
                <a:sym typeface="Palanquin"/>
              </a:rPr>
              <a:t>Through technical assistance, free tax services, and matched savings accounts with coaching, the project advanced United Way of Pierce County’s Bold Goal of helping 15,000 families move out of poverty by 2028. </a:t>
            </a:r>
          </a:p>
          <a:p>
            <a:pPr algn="l">
              <a:lnSpc>
                <a:spcPts val="3186"/>
              </a:lnSpc>
            </a:pPr>
          </a:p>
          <a:p>
            <a:pPr algn="l">
              <a:lnSpc>
                <a:spcPts val="3186"/>
              </a:lnSpc>
            </a:pPr>
          </a:p>
          <a:p>
            <a:pPr algn="l">
              <a:lnSpc>
                <a:spcPts val="3186"/>
              </a:lnSpc>
            </a:pPr>
            <a:r>
              <a:rPr lang="en-US" sz="2655">
                <a:solidFill>
                  <a:srgbClr val="000000"/>
                </a:solidFill>
                <a:latin typeface="Palanquin"/>
                <a:ea typeface="Palanquin"/>
                <a:cs typeface="Palanquin"/>
                <a:sym typeface="Palanquin"/>
              </a:rPr>
              <a:t>While short timelines and financial barriers posed </a:t>
            </a:r>
            <a:r>
              <a:rPr lang="en-US" sz="2655">
                <a:solidFill>
                  <a:srgbClr val="000000"/>
                </a:solidFill>
                <a:latin typeface="Palanquin"/>
                <a:ea typeface="Palanquin"/>
                <a:cs typeface="Palanquin"/>
                <a:sym typeface="Palanquin"/>
              </a:rPr>
              <a:t>challenges, most participants achieved their goals with the support of financial coaches. The report shares key outcomes, lessons learned, and the impact of time constraints on engagement.</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314700" y="1019175"/>
            <a:ext cx="11658600" cy="7055945"/>
          </a:xfrm>
          <a:prstGeom prst="rect">
            <a:avLst/>
          </a:prstGeom>
        </p:spPr>
        <p:txBody>
          <a:bodyPr anchor="t" rtlCol="false" tIns="0" lIns="0" bIns="0" rIns="0">
            <a:spAutoFit/>
          </a:bodyPr>
          <a:lstStyle/>
          <a:p>
            <a:pPr algn="ctr">
              <a:lnSpc>
                <a:spcPts val="3900"/>
              </a:lnSpc>
            </a:pPr>
            <a:r>
              <a:rPr lang="en-US" sz="3250">
                <a:solidFill>
                  <a:srgbClr val="D16260"/>
                </a:solidFill>
                <a:latin typeface="Palanquin"/>
                <a:ea typeface="Palanquin"/>
                <a:cs typeface="Palanquin"/>
                <a:sym typeface="Palanquin"/>
              </a:rPr>
              <a:t>Addressing the Needs of ALICE Households</a:t>
            </a:r>
          </a:p>
          <a:p>
            <a:pPr algn="l">
              <a:lnSpc>
                <a:spcPts val="3900"/>
              </a:lnSpc>
            </a:pPr>
          </a:p>
          <a:p>
            <a:pPr algn="l">
              <a:lnSpc>
                <a:spcPts val="3900"/>
              </a:lnSpc>
            </a:pPr>
            <a:r>
              <a:rPr lang="en-US" sz="3250">
                <a:solidFill>
                  <a:srgbClr val="000000"/>
                </a:solidFill>
                <a:latin typeface="Palanquin"/>
                <a:ea typeface="Palanquin"/>
                <a:cs typeface="Palanquin"/>
                <a:sym typeface="Palanquin"/>
              </a:rPr>
              <a:t>The July 2024 ALICE report shows that 35% of Washington households earn above the federal poverty level yet still struggle to meet basic needs, with disparities especially pronounced in Black, Latine, Pacific Islander, and Tribal communities. In Pierce County, ALICE households have grown from 103,000 in 2017 to 117,000 in 2025, reflecting rising economic pressures on working families. </a:t>
            </a:r>
          </a:p>
          <a:p>
            <a:pPr algn="l">
              <a:lnSpc>
                <a:spcPts val="3900"/>
              </a:lnSpc>
            </a:pPr>
          </a:p>
          <a:p>
            <a:pPr algn="l">
              <a:lnSpc>
                <a:spcPts val="3900"/>
              </a:lnSpc>
            </a:pPr>
            <a:r>
              <a:rPr lang="en-US" sz="3250">
                <a:solidFill>
                  <a:srgbClr val="000000"/>
                </a:solidFill>
                <a:latin typeface="Palanquin"/>
                <a:ea typeface="Palanquin"/>
                <a:cs typeface="Palanquin"/>
                <a:sym typeface="Palanquin"/>
              </a:rPr>
              <a:t>This surge underscores the need to reassess local poverty-reduction goals and expand support through asset-building and financial assistance strategies.</a:t>
            </a:r>
          </a:p>
          <a:p>
            <a:pPr algn="l">
              <a:lnSpc>
                <a:spcPts val="1243"/>
              </a:lnSpc>
            </a:pPr>
          </a:p>
          <a:p>
            <a:pPr algn="l">
              <a:lnSpc>
                <a:spcPts val="1981"/>
              </a:lnSpc>
            </a:pPr>
          </a:p>
          <a:p>
            <a:pPr algn="r">
              <a:lnSpc>
                <a:spcPts val="2024"/>
              </a:lnSpc>
            </a:pPr>
          </a:p>
        </p:txBody>
      </p:sp>
      <p:sp>
        <p:nvSpPr>
          <p:cNvPr name="TextBox 3" id="3"/>
          <p:cNvSpPr txBox="true"/>
          <p:nvPr/>
        </p:nvSpPr>
        <p:spPr>
          <a:xfrm rot="0">
            <a:off x="3314700" y="9229725"/>
            <a:ext cx="11956941" cy="715836"/>
          </a:xfrm>
          <a:prstGeom prst="rect">
            <a:avLst/>
          </a:prstGeom>
        </p:spPr>
        <p:txBody>
          <a:bodyPr anchor="t" rtlCol="false" tIns="0" lIns="0" bIns="0" rIns="0">
            <a:spAutoFit/>
          </a:bodyPr>
          <a:lstStyle/>
          <a:p>
            <a:pPr algn="l">
              <a:lnSpc>
                <a:spcPts val="1986"/>
              </a:lnSpc>
              <a:spcBef>
                <a:spcPct val="0"/>
              </a:spcBef>
            </a:pPr>
            <a:r>
              <a:rPr lang="en-US" sz="1419">
                <a:solidFill>
                  <a:srgbClr val="000000"/>
                </a:solidFill>
                <a:latin typeface="Antonio 2"/>
                <a:ea typeface="Antonio 2"/>
                <a:cs typeface="Antonio 2"/>
                <a:sym typeface="Antonio 2"/>
              </a:rPr>
              <a:t>Source: https://www.unitedforalice.org/demographics/Washington</a:t>
            </a:r>
          </a:p>
          <a:p>
            <a:pPr algn="l">
              <a:lnSpc>
                <a:spcPts val="1986"/>
              </a:lnSpc>
              <a:spcBef>
                <a:spcPct val="0"/>
              </a:spcBef>
            </a:pPr>
            <a:r>
              <a:rPr lang="en-US" sz="1419">
                <a:solidFill>
                  <a:srgbClr val="000000"/>
                </a:solidFill>
                <a:latin typeface="Antonio 2"/>
                <a:ea typeface="Antonio 2"/>
                <a:cs typeface="Antonio 2"/>
                <a:sym typeface="Antonio 2"/>
              </a:rPr>
              <a:t>https://workforce-central.org/2025/04/08/2025-state-of-the-pierce-county-workforce-report/</a:t>
            </a:r>
          </a:p>
          <a:p>
            <a:pPr algn="l">
              <a:lnSpc>
                <a:spcPts val="1986"/>
              </a:lnSpc>
              <a:spcBef>
                <a:spcPct val="0"/>
              </a:spcBef>
            </a:pPr>
            <a:r>
              <a:rPr lang="en-US" sz="1419">
                <a:solidFill>
                  <a:srgbClr val="000000"/>
                </a:solidFill>
                <a:latin typeface="Antonio 2"/>
                <a:ea typeface="Antonio 2"/>
                <a:cs typeface="Antonio 2"/>
                <a:sym typeface="Antonio 2"/>
              </a:rPr>
              <a:t>https://citizenportal.ai/articles/3785737/Lakewood/Pierce-County/Washington/Community-leaders-assess-progress-towards-Pierce-Countys-15000-ALICE-family-goal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030211" y="6626807"/>
            <a:ext cx="1830710" cy="2679318"/>
          </a:xfrm>
          <a:custGeom>
            <a:avLst/>
            <a:gdLst/>
            <a:ahLst/>
            <a:cxnLst/>
            <a:rect r="r" b="b" t="t" l="l"/>
            <a:pathLst>
              <a:path h="2679318" w="1830710">
                <a:moveTo>
                  <a:pt x="0" y="0"/>
                </a:moveTo>
                <a:lnTo>
                  <a:pt x="1830711" y="0"/>
                </a:lnTo>
                <a:lnTo>
                  <a:pt x="1830711" y="2679317"/>
                </a:lnTo>
                <a:lnTo>
                  <a:pt x="0" y="2679317"/>
                </a:lnTo>
                <a:lnTo>
                  <a:pt x="0" y="0"/>
                </a:lnTo>
                <a:close/>
              </a:path>
            </a:pathLst>
          </a:custGeom>
          <a:blipFill>
            <a:blip r:embed="rId2"/>
            <a:stretch>
              <a:fillRect l="-23314" t="-9696" r="-17621" b="-18700"/>
            </a:stretch>
          </a:blipFill>
        </p:spPr>
      </p:sp>
      <p:sp>
        <p:nvSpPr>
          <p:cNvPr name="Freeform 3" id="3"/>
          <p:cNvSpPr/>
          <p:nvPr/>
        </p:nvSpPr>
        <p:spPr>
          <a:xfrm flipH="false" flipV="false" rot="0">
            <a:off x="8005045" y="8618922"/>
            <a:ext cx="772874" cy="735089"/>
          </a:xfrm>
          <a:custGeom>
            <a:avLst/>
            <a:gdLst/>
            <a:ahLst/>
            <a:cxnLst/>
            <a:rect r="r" b="b" t="t" l="l"/>
            <a:pathLst>
              <a:path h="735089" w="772874">
                <a:moveTo>
                  <a:pt x="0" y="0"/>
                </a:moveTo>
                <a:lnTo>
                  <a:pt x="772874" y="0"/>
                </a:lnTo>
                <a:lnTo>
                  <a:pt x="772874" y="735089"/>
                </a:lnTo>
                <a:lnTo>
                  <a:pt x="0" y="735089"/>
                </a:lnTo>
                <a:lnTo>
                  <a:pt x="0" y="0"/>
                </a:lnTo>
                <a:close/>
              </a:path>
            </a:pathLst>
          </a:custGeom>
          <a:blipFill>
            <a:blip r:embed="rId3"/>
            <a:stretch>
              <a:fillRect l="0" t="0" r="0" b="0"/>
            </a:stretch>
          </a:blipFill>
        </p:spPr>
      </p:sp>
      <p:sp>
        <p:nvSpPr>
          <p:cNvPr name="Freeform 4" id="4"/>
          <p:cNvSpPr/>
          <p:nvPr/>
        </p:nvSpPr>
        <p:spPr>
          <a:xfrm flipH="false" flipV="false" rot="0">
            <a:off x="12153009" y="6984336"/>
            <a:ext cx="1929969" cy="2182152"/>
          </a:xfrm>
          <a:custGeom>
            <a:avLst/>
            <a:gdLst/>
            <a:ahLst/>
            <a:cxnLst/>
            <a:rect r="r" b="b" t="t" l="l"/>
            <a:pathLst>
              <a:path h="2182152" w="1929969">
                <a:moveTo>
                  <a:pt x="0" y="0"/>
                </a:moveTo>
                <a:lnTo>
                  <a:pt x="1929970" y="0"/>
                </a:lnTo>
                <a:lnTo>
                  <a:pt x="1929970" y="2182152"/>
                </a:lnTo>
                <a:lnTo>
                  <a:pt x="0" y="2182152"/>
                </a:lnTo>
                <a:lnTo>
                  <a:pt x="0" y="0"/>
                </a:lnTo>
                <a:close/>
              </a:path>
            </a:pathLst>
          </a:custGeom>
          <a:blipFill>
            <a:blip r:embed="rId4"/>
            <a:stretch>
              <a:fillRect l="0" t="0" r="0" b="0"/>
            </a:stretch>
          </a:blipFill>
        </p:spPr>
      </p:sp>
      <p:sp>
        <p:nvSpPr>
          <p:cNvPr name="Freeform 5" id="5"/>
          <p:cNvSpPr/>
          <p:nvPr/>
        </p:nvSpPr>
        <p:spPr>
          <a:xfrm flipH="true" flipV="false" rot="0">
            <a:off x="3751888" y="6978494"/>
            <a:ext cx="1932098" cy="2187994"/>
          </a:xfrm>
          <a:custGeom>
            <a:avLst/>
            <a:gdLst/>
            <a:ahLst/>
            <a:cxnLst/>
            <a:rect r="r" b="b" t="t" l="l"/>
            <a:pathLst>
              <a:path h="2187994" w="1932098">
                <a:moveTo>
                  <a:pt x="1932098" y="0"/>
                </a:moveTo>
                <a:lnTo>
                  <a:pt x="0" y="0"/>
                </a:lnTo>
                <a:lnTo>
                  <a:pt x="0" y="2187994"/>
                </a:lnTo>
                <a:lnTo>
                  <a:pt x="1932098" y="2187994"/>
                </a:lnTo>
                <a:lnTo>
                  <a:pt x="1932098" y="0"/>
                </a:lnTo>
                <a:close/>
              </a:path>
            </a:pathLst>
          </a:custGeom>
          <a:blipFill>
            <a:blip r:embed="rId5"/>
            <a:stretch>
              <a:fillRect l="0" t="0" r="0" b="0"/>
            </a:stretch>
          </a:blipFill>
        </p:spPr>
      </p:sp>
      <p:sp>
        <p:nvSpPr>
          <p:cNvPr name="Freeform 6" id="6"/>
          <p:cNvSpPr/>
          <p:nvPr/>
        </p:nvSpPr>
        <p:spPr>
          <a:xfrm flipH="false" flipV="false" rot="0">
            <a:off x="3630334" y="907696"/>
            <a:ext cx="5009098" cy="1031874"/>
          </a:xfrm>
          <a:custGeom>
            <a:avLst/>
            <a:gdLst/>
            <a:ahLst/>
            <a:cxnLst/>
            <a:rect r="r" b="b" t="t" l="l"/>
            <a:pathLst>
              <a:path h="1031874" w="5009098">
                <a:moveTo>
                  <a:pt x="0" y="0"/>
                </a:moveTo>
                <a:lnTo>
                  <a:pt x="5009098" y="0"/>
                </a:lnTo>
                <a:lnTo>
                  <a:pt x="5009098" y="1031875"/>
                </a:lnTo>
                <a:lnTo>
                  <a:pt x="0" y="10318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630334" y="2174357"/>
            <a:ext cx="4995764" cy="1029127"/>
          </a:xfrm>
          <a:custGeom>
            <a:avLst/>
            <a:gdLst/>
            <a:ahLst/>
            <a:cxnLst/>
            <a:rect r="r" b="b" t="t" l="l"/>
            <a:pathLst>
              <a:path h="1029127" w="4995764">
                <a:moveTo>
                  <a:pt x="0" y="0"/>
                </a:moveTo>
                <a:lnTo>
                  <a:pt x="4995764" y="0"/>
                </a:lnTo>
                <a:lnTo>
                  <a:pt x="4995764" y="1029127"/>
                </a:lnTo>
                <a:lnTo>
                  <a:pt x="0" y="10291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9437042" y="876832"/>
            <a:ext cx="4995764" cy="1029127"/>
          </a:xfrm>
          <a:custGeom>
            <a:avLst/>
            <a:gdLst/>
            <a:ahLst/>
            <a:cxnLst/>
            <a:rect r="r" b="b" t="t" l="l"/>
            <a:pathLst>
              <a:path h="1029127" w="4995764">
                <a:moveTo>
                  <a:pt x="0" y="0"/>
                </a:moveTo>
                <a:lnTo>
                  <a:pt x="4995764" y="0"/>
                </a:lnTo>
                <a:lnTo>
                  <a:pt x="4995764" y="1029127"/>
                </a:lnTo>
                <a:lnTo>
                  <a:pt x="0" y="10291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9437042" y="2174357"/>
            <a:ext cx="4995764" cy="1029127"/>
          </a:xfrm>
          <a:custGeom>
            <a:avLst/>
            <a:gdLst/>
            <a:ahLst/>
            <a:cxnLst/>
            <a:rect r="r" b="b" t="t" l="l"/>
            <a:pathLst>
              <a:path h="1029127" w="4995764">
                <a:moveTo>
                  <a:pt x="0" y="0"/>
                </a:moveTo>
                <a:lnTo>
                  <a:pt x="4995764" y="0"/>
                </a:lnTo>
                <a:lnTo>
                  <a:pt x="4995764" y="1029127"/>
                </a:lnTo>
                <a:lnTo>
                  <a:pt x="0" y="102912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3646467" y="3551742"/>
            <a:ext cx="4995764" cy="1029127"/>
          </a:xfrm>
          <a:custGeom>
            <a:avLst/>
            <a:gdLst/>
            <a:ahLst/>
            <a:cxnLst/>
            <a:rect r="r" b="b" t="t" l="l"/>
            <a:pathLst>
              <a:path h="1029127" w="4995764">
                <a:moveTo>
                  <a:pt x="0" y="0"/>
                </a:moveTo>
                <a:lnTo>
                  <a:pt x="4995764" y="0"/>
                </a:lnTo>
                <a:lnTo>
                  <a:pt x="4995764" y="1029127"/>
                </a:lnTo>
                <a:lnTo>
                  <a:pt x="0" y="102912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9437042" y="3588499"/>
            <a:ext cx="4995764" cy="1029127"/>
          </a:xfrm>
          <a:custGeom>
            <a:avLst/>
            <a:gdLst/>
            <a:ahLst/>
            <a:cxnLst/>
            <a:rect r="r" b="b" t="t" l="l"/>
            <a:pathLst>
              <a:path h="1029127" w="4995764">
                <a:moveTo>
                  <a:pt x="0" y="0"/>
                </a:moveTo>
                <a:lnTo>
                  <a:pt x="4995764" y="0"/>
                </a:lnTo>
                <a:lnTo>
                  <a:pt x="4995764" y="1029128"/>
                </a:lnTo>
                <a:lnTo>
                  <a:pt x="0" y="102912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2" id="12"/>
          <p:cNvSpPr txBox="true"/>
          <p:nvPr/>
        </p:nvSpPr>
        <p:spPr>
          <a:xfrm rot="0">
            <a:off x="8005045" y="9476377"/>
            <a:ext cx="1830710" cy="289214"/>
          </a:xfrm>
          <a:prstGeom prst="rect">
            <a:avLst/>
          </a:prstGeom>
        </p:spPr>
        <p:txBody>
          <a:bodyPr anchor="t" rtlCol="false" tIns="0" lIns="0" bIns="0" rIns="0">
            <a:spAutoFit/>
          </a:bodyPr>
          <a:lstStyle/>
          <a:p>
            <a:pPr algn="ctr">
              <a:lnSpc>
                <a:spcPts val="1176"/>
              </a:lnSpc>
              <a:spcBef>
                <a:spcPct val="0"/>
              </a:spcBef>
            </a:pPr>
            <a:r>
              <a:rPr lang="en-US" sz="1022" spc="-51">
                <a:solidFill>
                  <a:srgbClr val="000000"/>
                </a:solidFill>
                <a:latin typeface="Palanquin"/>
                <a:ea typeface="Palanquin"/>
                <a:cs typeface="Palanquin"/>
                <a:sym typeface="Palanquin"/>
              </a:rPr>
              <a:t>Client </a:t>
            </a:r>
            <a:r>
              <a:rPr lang="en-US" sz="1022" spc="-51">
                <a:solidFill>
                  <a:srgbClr val="000000"/>
                </a:solidFill>
                <a:latin typeface="Palanquin"/>
                <a:ea typeface="Palanquin"/>
                <a:cs typeface="Palanquin"/>
                <a:sym typeface="Palanquin"/>
              </a:rPr>
              <a:t>received her matching grant for the Cookie Clubhouse</a:t>
            </a:r>
          </a:p>
        </p:txBody>
      </p:sp>
      <p:sp>
        <p:nvSpPr>
          <p:cNvPr name="TextBox 13" id="13"/>
          <p:cNvSpPr txBox="true"/>
          <p:nvPr/>
        </p:nvSpPr>
        <p:spPr>
          <a:xfrm rot="0">
            <a:off x="12416376" y="9347138"/>
            <a:ext cx="1403237" cy="519118"/>
          </a:xfrm>
          <a:prstGeom prst="rect">
            <a:avLst/>
          </a:prstGeom>
        </p:spPr>
        <p:txBody>
          <a:bodyPr anchor="t" rtlCol="false" tIns="0" lIns="0" bIns="0" rIns="0">
            <a:spAutoFit/>
          </a:bodyPr>
          <a:lstStyle/>
          <a:p>
            <a:pPr algn="ctr">
              <a:lnSpc>
                <a:spcPts val="1431"/>
              </a:lnSpc>
            </a:pPr>
            <a:r>
              <a:rPr lang="en-US" sz="1022">
                <a:solidFill>
                  <a:srgbClr val="000000"/>
                </a:solidFill>
                <a:latin typeface="Palanquin"/>
                <a:ea typeface="Palanquin"/>
                <a:cs typeface="Palanquin"/>
                <a:sym typeface="Palanquin"/>
              </a:rPr>
              <a:t>New business owner will  </a:t>
            </a:r>
            <a:r>
              <a:rPr lang="en-US" sz="1022">
                <a:solidFill>
                  <a:srgbClr val="000000"/>
                </a:solidFill>
                <a:latin typeface="Palanquin"/>
                <a:ea typeface="Palanquin"/>
                <a:cs typeface="Palanquin"/>
                <a:sym typeface="Palanquin"/>
              </a:rPr>
              <a:t>build capacity and grow sustainably</a:t>
            </a:r>
          </a:p>
        </p:txBody>
      </p:sp>
      <p:sp>
        <p:nvSpPr>
          <p:cNvPr name="TextBox 14" id="14"/>
          <p:cNvSpPr txBox="true"/>
          <p:nvPr/>
        </p:nvSpPr>
        <p:spPr>
          <a:xfrm rot="0">
            <a:off x="3751888" y="9347138"/>
            <a:ext cx="1403237" cy="343766"/>
          </a:xfrm>
          <a:prstGeom prst="rect">
            <a:avLst/>
          </a:prstGeom>
        </p:spPr>
        <p:txBody>
          <a:bodyPr anchor="t" rtlCol="false" tIns="0" lIns="0" bIns="0" rIns="0">
            <a:spAutoFit/>
          </a:bodyPr>
          <a:lstStyle/>
          <a:p>
            <a:pPr algn="ctr">
              <a:lnSpc>
                <a:spcPts val="1431"/>
              </a:lnSpc>
            </a:pPr>
            <a:r>
              <a:rPr lang="en-US" sz="1022">
                <a:solidFill>
                  <a:srgbClr val="000000"/>
                </a:solidFill>
                <a:latin typeface="Palanquin"/>
                <a:ea typeface="Palanquin"/>
                <a:cs typeface="Palanquin"/>
                <a:sym typeface="Palanquin"/>
              </a:rPr>
              <a:t>Expanding her Grit Mechanical Services</a:t>
            </a:r>
          </a:p>
        </p:txBody>
      </p:sp>
      <p:sp>
        <p:nvSpPr>
          <p:cNvPr name="TextBox 15" id="15"/>
          <p:cNvSpPr txBox="true"/>
          <p:nvPr/>
        </p:nvSpPr>
        <p:spPr>
          <a:xfrm rot="0">
            <a:off x="6279552" y="306035"/>
            <a:ext cx="5512474" cy="329695"/>
          </a:xfrm>
          <a:prstGeom prst="rect">
            <a:avLst/>
          </a:prstGeom>
        </p:spPr>
        <p:txBody>
          <a:bodyPr anchor="t" rtlCol="false" tIns="0" lIns="0" bIns="0" rIns="0">
            <a:spAutoFit/>
          </a:bodyPr>
          <a:lstStyle/>
          <a:p>
            <a:pPr algn="ctr">
              <a:lnSpc>
                <a:spcPts val="2720"/>
              </a:lnSpc>
            </a:pPr>
            <a:r>
              <a:rPr lang="en-US" sz="1943" b="true">
                <a:solidFill>
                  <a:srgbClr val="000000"/>
                </a:solidFill>
                <a:latin typeface="Antonio 1 Bold"/>
                <a:ea typeface="Antonio 1 Bold"/>
                <a:cs typeface="Antonio 1 Bold"/>
                <a:sym typeface="Antonio 1 Bold"/>
              </a:rPr>
              <a:t>How Financial Coaches Helped Clients Meet IDA Goals</a:t>
            </a:r>
          </a:p>
        </p:txBody>
      </p:sp>
      <p:sp>
        <p:nvSpPr>
          <p:cNvPr name="TextBox 16" id="16"/>
          <p:cNvSpPr txBox="true"/>
          <p:nvPr/>
        </p:nvSpPr>
        <p:spPr>
          <a:xfrm rot="0">
            <a:off x="4112067" y="2268778"/>
            <a:ext cx="4056021" cy="730827"/>
          </a:xfrm>
          <a:prstGeom prst="rect">
            <a:avLst/>
          </a:prstGeom>
        </p:spPr>
        <p:txBody>
          <a:bodyPr anchor="t" rtlCol="false" tIns="0" lIns="0" bIns="0" rIns="0">
            <a:spAutoFit/>
          </a:bodyPr>
          <a:lstStyle/>
          <a:p>
            <a:pPr algn="ctr">
              <a:lnSpc>
                <a:spcPts val="1221"/>
              </a:lnSpc>
            </a:pPr>
            <a:r>
              <a:rPr lang="en-US" sz="872" b="true">
                <a:solidFill>
                  <a:srgbClr val="000000"/>
                </a:solidFill>
                <a:latin typeface="Palanquin Bold"/>
                <a:ea typeface="Palanquin Bold"/>
                <a:cs typeface="Palanquin Bold"/>
                <a:sym typeface="Palanquin Bold"/>
              </a:rPr>
              <a:t>Budgeting and Money Management</a:t>
            </a:r>
          </a:p>
          <a:p>
            <a:pPr algn="ctr">
              <a:lnSpc>
                <a:spcPts val="1431"/>
              </a:lnSpc>
            </a:pPr>
            <a:r>
              <a:rPr lang="en-US" sz="1022">
                <a:solidFill>
                  <a:srgbClr val="000000"/>
                </a:solidFill>
                <a:latin typeface="Palanquin"/>
                <a:ea typeface="Palanquin"/>
                <a:cs typeface="Palanquin"/>
                <a:sym typeface="Palanquin"/>
              </a:rPr>
              <a:t>Clients learned to create and maintain realistic budgets. Coaches identify spending leaks, recommended cost-saving strategies, and help clients prioritize savings over discretionary expenses. </a:t>
            </a:r>
          </a:p>
        </p:txBody>
      </p:sp>
      <p:sp>
        <p:nvSpPr>
          <p:cNvPr name="TextBox 17" id="17"/>
          <p:cNvSpPr txBox="true"/>
          <p:nvPr/>
        </p:nvSpPr>
        <p:spPr>
          <a:xfrm rot="0">
            <a:off x="9752128" y="974323"/>
            <a:ext cx="4365593" cy="730827"/>
          </a:xfrm>
          <a:prstGeom prst="rect">
            <a:avLst/>
          </a:prstGeom>
        </p:spPr>
        <p:txBody>
          <a:bodyPr anchor="t" rtlCol="false" tIns="0" lIns="0" bIns="0" rIns="0">
            <a:spAutoFit/>
          </a:bodyPr>
          <a:lstStyle/>
          <a:p>
            <a:pPr algn="ctr">
              <a:lnSpc>
                <a:spcPts val="1221"/>
              </a:lnSpc>
            </a:pPr>
            <a:r>
              <a:rPr lang="en-US" sz="872" b="true">
                <a:solidFill>
                  <a:srgbClr val="000000"/>
                </a:solidFill>
                <a:latin typeface="Palanquin Bold"/>
                <a:ea typeface="Palanquin Bold"/>
                <a:cs typeface="Palanquin Bold"/>
                <a:sym typeface="Palanquin Bold"/>
              </a:rPr>
              <a:t>Financial Education</a:t>
            </a:r>
          </a:p>
          <a:p>
            <a:pPr algn="ctr">
              <a:lnSpc>
                <a:spcPts val="1431"/>
              </a:lnSpc>
            </a:pPr>
            <a:r>
              <a:rPr lang="en-US" sz="1022">
                <a:solidFill>
                  <a:srgbClr val="000000"/>
                </a:solidFill>
                <a:latin typeface="Palanquin"/>
                <a:ea typeface="Palanquin"/>
                <a:cs typeface="Palanquin"/>
                <a:sym typeface="Palanquin"/>
              </a:rPr>
              <a:t>Participants received training on credit, debt, banking, and investing. This knowledge empowered them to make informed decisions, avoid financial pitfalls, and build long-term financial health.</a:t>
            </a:r>
          </a:p>
        </p:txBody>
      </p:sp>
      <p:sp>
        <p:nvSpPr>
          <p:cNvPr name="TextBox 18" id="18"/>
          <p:cNvSpPr txBox="true"/>
          <p:nvPr/>
        </p:nvSpPr>
        <p:spPr>
          <a:xfrm rot="0">
            <a:off x="9860922" y="2201806"/>
            <a:ext cx="4148005" cy="730827"/>
          </a:xfrm>
          <a:prstGeom prst="rect">
            <a:avLst/>
          </a:prstGeom>
        </p:spPr>
        <p:txBody>
          <a:bodyPr anchor="t" rtlCol="false" tIns="0" lIns="0" bIns="0" rIns="0">
            <a:spAutoFit/>
          </a:bodyPr>
          <a:lstStyle/>
          <a:p>
            <a:pPr algn="ctr">
              <a:lnSpc>
                <a:spcPts val="1221"/>
              </a:lnSpc>
            </a:pPr>
            <a:r>
              <a:rPr lang="en-US" sz="872" b="true">
                <a:solidFill>
                  <a:srgbClr val="000000"/>
                </a:solidFill>
                <a:latin typeface="Palanquin Bold"/>
                <a:ea typeface="Palanquin Bold"/>
                <a:cs typeface="Palanquin Bold"/>
                <a:sym typeface="Palanquin Bold"/>
              </a:rPr>
              <a:t>Accountability and Motivation</a:t>
            </a:r>
          </a:p>
          <a:p>
            <a:pPr algn="ctr">
              <a:lnSpc>
                <a:spcPts val="1431"/>
              </a:lnSpc>
            </a:pPr>
            <a:r>
              <a:rPr lang="en-US" sz="1022">
                <a:solidFill>
                  <a:srgbClr val="000000"/>
                </a:solidFill>
                <a:latin typeface="Palanquin"/>
                <a:ea typeface="Palanquin"/>
                <a:cs typeface="Palanquin"/>
                <a:sym typeface="Palanquin"/>
              </a:rPr>
              <a:t>Regular check-ins with coaches ensured clients stay on track. Coaches  provided encouragement, celebrated milestones, and helped clients stay motivated through challenges.</a:t>
            </a:r>
          </a:p>
        </p:txBody>
      </p:sp>
      <p:sp>
        <p:nvSpPr>
          <p:cNvPr name="TextBox 19" id="19"/>
          <p:cNvSpPr txBox="true"/>
          <p:nvPr/>
        </p:nvSpPr>
        <p:spPr>
          <a:xfrm rot="0">
            <a:off x="4001814" y="3653243"/>
            <a:ext cx="4252804" cy="730827"/>
          </a:xfrm>
          <a:prstGeom prst="rect">
            <a:avLst/>
          </a:prstGeom>
        </p:spPr>
        <p:txBody>
          <a:bodyPr anchor="t" rtlCol="false" tIns="0" lIns="0" bIns="0" rIns="0">
            <a:spAutoFit/>
          </a:bodyPr>
          <a:lstStyle/>
          <a:p>
            <a:pPr algn="ctr">
              <a:lnSpc>
                <a:spcPts val="1221"/>
              </a:lnSpc>
            </a:pPr>
            <a:r>
              <a:rPr lang="en-US" sz="872" b="true">
                <a:solidFill>
                  <a:srgbClr val="000000"/>
                </a:solidFill>
                <a:latin typeface="Palanquin Bold"/>
                <a:ea typeface="Palanquin Bold"/>
                <a:cs typeface="Palanquin Bold"/>
                <a:sym typeface="Palanquin Bold"/>
              </a:rPr>
              <a:t>Problem Solving and Resource Management</a:t>
            </a:r>
          </a:p>
          <a:p>
            <a:pPr algn="ctr">
              <a:lnSpc>
                <a:spcPts val="1431"/>
              </a:lnSpc>
            </a:pPr>
            <a:r>
              <a:rPr lang="en-US" sz="1022">
                <a:solidFill>
                  <a:srgbClr val="000000"/>
                </a:solidFill>
                <a:latin typeface="Palanquin"/>
                <a:ea typeface="Palanquin"/>
                <a:cs typeface="Palanquin"/>
                <a:sym typeface="Palanquin"/>
              </a:rPr>
              <a:t>Coaches assisted with unexpected financial issues like job loss or emergencies. They adjusted plans, connected clients to community resources, and supported credit improvement or debt reduction.</a:t>
            </a:r>
          </a:p>
        </p:txBody>
      </p:sp>
      <p:sp>
        <p:nvSpPr>
          <p:cNvPr name="TextBox 20" id="20"/>
          <p:cNvSpPr txBox="true"/>
          <p:nvPr/>
        </p:nvSpPr>
        <p:spPr>
          <a:xfrm rot="0">
            <a:off x="3781482" y="974323"/>
            <a:ext cx="4706802" cy="730827"/>
          </a:xfrm>
          <a:prstGeom prst="rect">
            <a:avLst/>
          </a:prstGeom>
        </p:spPr>
        <p:txBody>
          <a:bodyPr anchor="t" rtlCol="false" tIns="0" lIns="0" bIns="0" rIns="0">
            <a:spAutoFit/>
          </a:bodyPr>
          <a:lstStyle/>
          <a:p>
            <a:pPr algn="ctr">
              <a:lnSpc>
                <a:spcPts val="1221"/>
              </a:lnSpc>
            </a:pPr>
            <a:r>
              <a:rPr lang="en-US" sz="872" b="true">
                <a:solidFill>
                  <a:srgbClr val="000000"/>
                </a:solidFill>
                <a:latin typeface="Palanquin Bold"/>
                <a:ea typeface="Palanquin Bold"/>
                <a:cs typeface="Palanquin Bold"/>
                <a:sym typeface="Palanquin Bold"/>
              </a:rPr>
              <a:t>Goal Setting and Planning</a:t>
            </a:r>
          </a:p>
          <a:p>
            <a:pPr algn="ctr">
              <a:lnSpc>
                <a:spcPts val="1431"/>
              </a:lnSpc>
            </a:pPr>
            <a:r>
              <a:rPr lang="en-US" sz="1022">
                <a:solidFill>
                  <a:srgbClr val="000000"/>
                </a:solidFill>
                <a:latin typeface="Palanquin"/>
                <a:ea typeface="Palanquin"/>
                <a:cs typeface="Palanquin"/>
                <a:sym typeface="Palanquin"/>
              </a:rPr>
              <a:t>Coaches helped clients define specific, measurable savings goals aligned with IDA purposes (e.g. business, education, vehicle.) They developed step-by-step action plans and timelines to guide clients towards their objectives.  </a:t>
            </a:r>
          </a:p>
        </p:txBody>
      </p:sp>
      <p:sp>
        <p:nvSpPr>
          <p:cNvPr name="TextBox 21" id="21"/>
          <p:cNvSpPr txBox="true"/>
          <p:nvPr/>
        </p:nvSpPr>
        <p:spPr>
          <a:xfrm rot="0">
            <a:off x="9752128" y="3691367"/>
            <a:ext cx="4406268" cy="730827"/>
          </a:xfrm>
          <a:prstGeom prst="rect">
            <a:avLst/>
          </a:prstGeom>
        </p:spPr>
        <p:txBody>
          <a:bodyPr anchor="t" rtlCol="false" tIns="0" lIns="0" bIns="0" rIns="0">
            <a:spAutoFit/>
          </a:bodyPr>
          <a:lstStyle/>
          <a:p>
            <a:pPr algn="ctr">
              <a:lnSpc>
                <a:spcPts val="1221"/>
              </a:lnSpc>
            </a:pPr>
            <a:r>
              <a:rPr lang="en-US" sz="872" b="true">
                <a:solidFill>
                  <a:srgbClr val="000000"/>
                </a:solidFill>
                <a:latin typeface="Palanquin Bold"/>
                <a:ea typeface="Palanquin Bold"/>
                <a:cs typeface="Palanquin Bold"/>
                <a:sym typeface="Palanquin Bold"/>
              </a:rPr>
              <a:t>Tracking Progress</a:t>
            </a:r>
          </a:p>
          <a:p>
            <a:pPr algn="ctr">
              <a:lnSpc>
                <a:spcPts val="1431"/>
              </a:lnSpc>
            </a:pPr>
            <a:r>
              <a:rPr lang="en-US" sz="1022">
                <a:solidFill>
                  <a:srgbClr val="000000"/>
                </a:solidFill>
                <a:latin typeface="Palanquin"/>
                <a:ea typeface="Palanquin"/>
                <a:cs typeface="Palanquin"/>
                <a:sym typeface="Palanquin"/>
              </a:rPr>
              <a:t>Coaches monitored savings deposits, ensured compliance with IDA requirements, and documented progress. They helped clients qualify for matching funds and prepare for final disbursement.</a:t>
            </a:r>
          </a:p>
        </p:txBody>
      </p:sp>
      <p:sp>
        <p:nvSpPr>
          <p:cNvPr name="TextBox 22" id="22"/>
          <p:cNvSpPr txBox="true"/>
          <p:nvPr/>
        </p:nvSpPr>
        <p:spPr>
          <a:xfrm rot="0">
            <a:off x="7237805" y="5394803"/>
            <a:ext cx="6775781" cy="555264"/>
          </a:xfrm>
          <a:prstGeom prst="rect">
            <a:avLst/>
          </a:prstGeom>
        </p:spPr>
        <p:txBody>
          <a:bodyPr anchor="t" rtlCol="false" tIns="0" lIns="0" bIns="0" rIns="0">
            <a:spAutoFit/>
          </a:bodyPr>
          <a:lstStyle/>
          <a:p>
            <a:pPr algn="l">
              <a:lnSpc>
                <a:spcPts val="1047"/>
              </a:lnSpc>
            </a:pPr>
            <a:r>
              <a:rPr lang="en-US" sz="872" b="true">
                <a:solidFill>
                  <a:srgbClr val="000000"/>
                </a:solidFill>
                <a:latin typeface="Palanquin Bold"/>
                <a:ea typeface="Palanquin Bold"/>
                <a:cs typeface="Palanquin Bold"/>
                <a:sym typeface="Palanquin Bold"/>
              </a:rPr>
              <a:t>Financial Coaching and Mentoring:</a:t>
            </a:r>
            <a:r>
              <a:rPr lang="en-US" sz="872">
                <a:solidFill>
                  <a:srgbClr val="000000"/>
                </a:solidFill>
                <a:latin typeface="Palanquin"/>
                <a:ea typeface="Palanquin"/>
                <a:cs typeface="Palanquin"/>
                <a:sym typeface="Palanquin"/>
              </a:rPr>
              <a:t> Community-based financial coaching programs, funded through the Department of Commerce and the Comm</a:t>
            </a:r>
            <a:r>
              <a:rPr lang="en-US" sz="872">
                <a:solidFill>
                  <a:srgbClr val="000000"/>
                </a:solidFill>
                <a:latin typeface="Palanquin"/>
                <a:ea typeface="Palanquin"/>
                <a:cs typeface="Palanquin"/>
                <a:sym typeface="Palanquin"/>
              </a:rPr>
              <a:t>unity Reinvestment Project (CRP), were available to help individuals and families strengthen financial resilience.</a:t>
            </a:r>
          </a:p>
        </p:txBody>
      </p:sp>
      <p:sp>
        <p:nvSpPr>
          <p:cNvPr name="TextBox 23" id="23"/>
          <p:cNvSpPr txBox="true"/>
          <p:nvPr/>
        </p:nvSpPr>
        <p:spPr>
          <a:xfrm rot="0">
            <a:off x="5992770" y="5492259"/>
            <a:ext cx="788816" cy="337055"/>
          </a:xfrm>
          <a:prstGeom prst="rect">
            <a:avLst/>
          </a:prstGeom>
        </p:spPr>
        <p:txBody>
          <a:bodyPr anchor="t" rtlCol="false" tIns="0" lIns="0" bIns="0" rIns="0">
            <a:spAutoFit/>
          </a:bodyPr>
          <a:lstStyle/>
          <a:p>
            <a:pPr algn="just">
              <a:lnSpc>
                <a:spcPts val="2863"/>
              </a:lnSpc>
            </a:pPr>
            <a:r>
              <a:rPr lang="en-US" sz="2045" b="true">
                <a:solidFill>
                  <a:srgbClr val="D16260"/>
                </a:solidFill>
                <a:latin typeface="Antonio 1 Bold"/>
                <a:ea typeface="Antonio 1 Bold"/>
                <a:cs typeface="Antonio 1 Bold"/>
                <a:sym typeface="Antonio 1 Bold"/>
              </a:rPr>
              <a:t>Support</a:t>
            </a:r>
          </a:p>
        </p:txBody>
      </p:sp>
      <p:sp>
        <p:nvSpPr>
          <p:cNvPr name="Freeform 24" id="24"/>
          <p:cNvSpPr/>
          <p:nvPr/>
        </p:nvSpPr>
        <p:spPr>
          <a:xfrm flipH="false" flipV="false" rot="0">
            <a:off x="4351650" y="5202953"/>
            <a:ext cx="1355370" cy="1265577"/>
          </a:xfrm>
          <a:custGeom>
            <a:avLst/>
            <a:gdLst/>
            <a:ahLst/>
            <a:cxnLst/>
            <a:rect r="r" b="b" t="t" l="l"/>
            <a:pathLst>
              <a:path h="1265577" w="1355370">
                <a:moveTo>
                  <a:pt x="0" y="0"/>
                </a:moveTo>
                <a:lnTo>
                  <a:pt x="1355370" y="0"/>
                </a:lnTo>
                <a:lnTo>
                  <a:pt x="1355370" y="1265577"/>
                </a:lnTo>
                <a:lnTo>
                  <a:pt x="0" y="126557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750552" y="177231"/>
            <a:ext cx="11222748" cy="2707307"/>
          </a:xfrm>
          <a:prstGeom prst="rect">
            <a:avLst/>
          </a:prstGeom>
        </p:spPr>
        <p:txBody>
          <a:bodyPr anchor="t" rtlCol="false" tIns="0" lIns="0" bIns="0" rIns="0">
            <a:spAutoFit/>
          </a:bodyPr>
          <a:lstStyle/>
          <a:p>
            <a:pPr algn="ctr">
              <a:lnSpc>
                <a:spcPts val="1395"/>
              </a:lnSpc>
            </a:pPr>
          </a:p>
          <a:p>
            <a:pPr algn="ctr">
              <a:lnSpc>
                <a:spcPts val="2607"/>
              </a:lnSpc>
            </a:pPr>
            <a:r>
              <a:rPr lang="en-US" sz="2172" b="true">
                <a:solidFill>
                  <a:srgbClr val="000000"/>
                </a:solidFill>
                <a:latin typeface="Antonio 1 Bold"/>
                <a:ea typeface="Antonio 1 Bold"/>
                <a:cs typeface="Antonio 1 Bold"/>
                <a:sym typeface="Antonio 1 Bold"/>
              </a:rPr>
              <a:t>Individual Development Account (IDA) Program Highlights</a:t>
            </a:r>
          </a:p>
          <a:p>
            <a:pPr algn="ctr">
              <a:lnSpc>
                <a:spcPts val="2607"/>
              </a:lnSpc>
            </a:pPr>
            <a:r>
              <a:rPr lang="en-US" sz="2172" b="true">
                <a:solidFill>
                  <a:srgbClr val="000000"/>
                </a:solidFill>
                <a:latin typeface="Antonio 1 Bold"/>
                <a:ea typeface="Antonio 1 Bold"/>
                <a:cs typeface="Antonio 1 Bold"/>
                <a:sym typeface="Antonio 1 Bold"/>
              </a:rPr>
              <a:t>9 Month Results</a:t>
            </a:r>
          </a:p>
          <a:p>
            <a:pPr algn="l">
              <a:lnSpc>
                <a:spcPts val="741"/>
              </a:lnSpc>
            </a:pPr>
            <a:r>
              <a:rPr lang="en-US" sz="617">
                <a:solidFill>
                  <a:srgbClr val="000000"/>
                </a:solidFill>
                <a:latin typeface="Palanquin"/>
                <a:ea typeface="Palanquin"/>
                <a:cs typeface="Palanquin"/>
                <a:sym typeface="Palanquin"/>
              </a:rPr>
              <a:t>T</a:t>
            </a:r>
          </a:p>
          <a:p>
            <a:pPr algn="l">
              <a:lnSpc>
                <a:spcPts val="2157"/>
              </a:lnSpc>
            </a:pPr>
            <a:r>
              <a:rPr lang="en-US" sz="1798" b="true">
                <a:solidFill>
                  <a:srgbClr val="000000"/>
                </a:solidFill>
                <a:latin typeface="Palanquin Bold"/>
                <a:ea typeface="Palanquin Bold"/>
                <a:cs typeface="Palanquin Bold"/>
                <a:sym typeface="Palanquin Bold"/>
              </a:rPr>
              <a:t>Top Asset Goals:</a:t>
            </a:r>
          </a:p>
          <a:p>
            <a:pPr algn="l" marL="388249" indent="-194124" lvl="1">
              <a:lnSpc>
                <a:spcPts val="2157"/>
              </a:lnSpc>
              <a:buFont typeface="Arial"/>
              <a:buChar char="•"/>
            </a:pPr>
            <a:r>
              <a:rPr lang="en-US" sz="1798">
                <a:solidFill>
                  <a:srgbClr val="000000"/>
                </a:solidFill>
                <a:latin typeface="Palanquin"/>
                <a:ea typeface="Palanquin"/>
                <a:cs typeface="Palanquin"/>
                <a:sym typeface="Palanquin"/>
              </a:rPr>
              <a:t>Microenterprise (most common)</a:t>
            </a:r>
          </a:p>
          <a:p>
            <a:pPr algn="l" marL="388249" indent="-194124" lvl="1">
              <a:lnSpc>
                <a:spcPts val="2157"/>
              </a:lnSpc>
              <a:buFont typeface="Arial"/>
              <a:buChar char="•"/>
            </a:pPr>
            <a:r>
              <a:rPr lang="en-US" sz="1798">
                <a:solidFill>
                  <a:srgbClr val="000000"/>
                </a:solidFill>
                <a:latin typeface="Palanquin"/>
                <a:ea typeface="Palanquin"/>
                <a:cs typeface="Palanquin"/>
                <a:sym typeface="Palanquin"/>
              </a:rPr>
              <a:t>Vehicles (high-impact for work, school, healthcare access)</a:t>
            </a:r>
          </a:p>
          <a:p>
            <a:pPr algn="l" marL="388249" indent="-194124" lvl="1">
              <a:lnSpc>
                <a:spcPts val="2157"/>
              </a:lnSpc>
              <a:buFont typeface="Arial"/>
              <a:buChar char="•"/>
            </a:pPr>
            <a:r>
              <a:rPr lang="en-US" sz="1798">
                <a:solidFill>
                  <a:srgbClr val="000000"/>
                </a:solidFill>
                <a:latin typeface="Palanquin"/>
                <a:ea typeface="Palanquin"/>
                <a:cs typeface="Palanquin"/>
                <a:sym typeface="Palanquin"/>
              </a:rPr>
              <a:t>Housing &amp; debt reduction</a:t>
            </a:r>
          </a:p>
          <a:p>
            <a:pPr algn="l">
              <a:lnSpc>
                <a:spcPts val="1416"/>
              </a:lnSpc>
            </a:pPr>
          </a:p>
          <a:p>
            <a:pPr algn="l">
              <a:lnSpc>
                <a:spcPts val="2157"/>
              </a:lnSpc>
            </a:pPr>
            <a:r>
              <a:rPr lang="en-US" sz="1798">
                <a:solidFill>
                  <a:srgbClr val="000000"/>
                </a:solidFill>
                <a:latin typeface="Palanquin"/>
                <a:ea typeface="Palanquin"/>
                <a:cs typeface="Palanquin"/>
                <a:sym typeface="Palanquin"/>
              </a:rPr>
              <a:t> The IDA program is driving transformational change. Through culturally grounded financial coaching and strong community partnerships, families are building wealth and securing long-term stability.</a:t>
            </a:r>
          </a:p>
        </p:txBody>
      </p:sp>
      <p:graphicFrame>
        <p:nvGraphicFramePr>
          <p:cNvPr name="Table 3" id="3"/>
          <p:cNvGraphicFramePr>
            <a:graphicFrameLocks noGrp="true"/>
          </p:cNvGraphicFramePr>
          <p:nvPr/>
        </p:nvGraphicFramePr>
        <p:xfrm>
          <a:off x="3477016" y="3047867"/>
          <a:ext cx="8705126" cy="3744459"/>
        </p:xfrm>
        <a:graphic>
          <a:graphicData uri="http://schemas.openxmlformats.org/drawingml/2006/table">
            <a:tbl>
              <a:tblPr/>
              <a:tblGrid>
                <a:gridCol w="4297858"/>
                <a:gridCol w="840657"/>
                <a:gridCol w="1676552"/>
                <a:gridCol w="1890060"/>
              </a:tblGrid>
              <a:tr h="620664">
                <a:tc>
                  <a:txBody>
                    <a:bodyPr anchor="t" rtlCol="false"/>
                    <a:lstStyle/>
                    <a:p>
                      <a:pPr algn="ctr">
                        <a:lnSpc>
                          <a:spcPts val="2611"/>
                        </a:lnSpc>
                        <a:defRPr/>
                      </a:pPr>
                      <a:r>
                        <a:rPr lang="en-US" sz="1865" b="true">
                          <a:solidFill>
                            <a:srgbClr val="000000"/>
                          </a:solidFill>
                          <a:latin typeface="Palanquin Bold"/>
                          <a:ea typeface="Palanquin Bold"/>
                          <a:cs typeface="Palanquin Bold"/>
                          <a:sym typeface="Palanquin Bold"/>
                        </a:rPr>
                        <a:t>IDA Partnerships</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solidFill>
                      <a:srgbClr val="CDD6FF"/>
                    </a:solidFill>
                  </a:tcPr>
                </a:tc>
                <a:tc>
                  <a:txBody>
                    <a:bodyPr anchor="t" rtlCol="false"/>
                    <a:lstStyle/>
                    <a:p>
                      <a:pPr algn="ctr">
                        <a:lnSpc>
                          <a:spcPts val="1430"/>
                        </a:lnSpc>
                        <a:defRPr/>
                      </a:pPr>
                      <a:r>
                        <a:rPr lang="en-US" sz="1021" b="true">
                          <a:solidFill>
                            <a:srgbClr val="000000"/>
                          </a:solidFill>
                          <a:latin typeface="Palanquin Bold"/>
                          <a:ea typeface="Palanquin Bold"/>
                          <a:cs typeface="Palanquin Bold"/>
                          <a:sym typeface="Palanquin Bold"/>
                        </a:rPr>
                        <a:t>Participants</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solidFill>
                      <a:srgbClr val="CDD6FF"/>
                    </a:solidFill>
                  </a:tcPr>
                </a:tc>
                <a:tc>
                  <a:txBody>
                    <a:bodyPr anchor="t" rtlCol="false"/>
                    <a:lstStyle/>
                    <a:p>
                      <a:pPr algn="ctr">
                        <a:lnSpc>
                          <a:spcPts val="1627"/>
                        </a:lnSpc>
                        <a:defRPr/>
                      </a:pPr>
                      <a:r>
                        <a:rPr lang="en-US" sz="1162" b="true">
                          <a:solidFill>
                            <a:srgbClr val="000000"/>
                          </a:solidFill>
                          <a:latin typeface="Palanquin Bold"/>
                          <a:ea typeface="Palanquin Bold"/>
                          <a:cs typeface="Palanquin Bold"/>
                          <a:sym typeface="Palanquin Bold"/>
                        </a:rPr>
                        <a:t>Amount Saved</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solidFill>
                      <a:srgbClr val="CDD6FF"/>
                    </a:solidFill>
                  </a:tcPr>
                </a:tc>
                <a:tc>
                  <a:txBody>
                    <a:bodyPr anchor="t" rtlCol="false"/>
                    <a:lstStyle/>
                    <a:p>
                      <a:pPr algn="ctr">
                        <a:lnSpc>
                          <a:spcPts val="1627"/>
                        </a:lnSpc>
                        <a:defRPr/>
                      </a:pPr>
                      <a:r>
                        <a:rPr lang="en-US" sz="1162" b="true">
                          <a:solidFill>
                            <a:srgbClr val="000000"/>
                          </a:solidFill>
                          <a:latin typeface="Palanquin Bold"/>
                          <a:ea typeface="Palanquin Bold"/>
                          <a:cs typeface="Palanquin Bold"/>
                          <a:sym typeface="Palanquin Bold"/>
                        </a:rPr>
                        <a:t>Amount Matched</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solidFill>
                      <a:srgbClr val="CDD6FF"/>
                    </a:solidFill>
                  </a:tcPr>
                </a:tc>
              </a:tr>
              <a:tr h="620664">
                <a:tc>
                  <a:txBody>
                    <a:bodyPr anchor="t" rtlCol="false"/>
                    <a:lstStyle/>
                    <a:p>
                      <a:pPr algn="ctr">
                        <a:lnSpc>
                          <a:spcPts val="2021"/>
                        </a:lnSpc>
                        <a:defRPr/>
                      </a:pPr>
                      <a:r>
                        <a:rPr lang="en-US" sz="1443">
                          <a:solidFill>
                            <a:srgbClr val="000000"/>
                          </a:solidFill>
                          <a:latin typeface="Palanquin"/>
                          <a:ea typeface="Palanquin"/>
                          <a:cs typeface="Palanquin"/>
                          <a:sym typeface="Palanquin"/>
                        </a:rPr>
                        <a:t>United Way of Pacific Northwest -  Pierce County </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627"/>
                        </a:lnSpc>
                        <a:defRPr/>
                      </a:pPr>
                      <a:r>
                        <a:rPr lang="en-US" sz="1162">
                          <a:solidFill>
                            <a:srgbClr val="000000"/>
                          </a:solidFill>
                          <a:latin typeface="Palanquin"/>
                          <a:ea typeface="Palanquin"/>
                          <a:cs typeface="Palanquin"/>
                          <a:sym typeface="Palanquin"/>
                        </a:rPr>
                        <a:t>27</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$205,000</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$205,000</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r>
              <a:tr h="620664">
                <a:tc>
                  <a:txBody>
                    <a:bodyPr anchor="t" rtlCol="false"/>
                    <a:lstStyle/>
                    <a:p>
                      <a:pPr algn="ctr">
                        <a:lnSpc>
                          <a:spcPts val="2021"/>
                        </a:lnSpc>
                        <a:defRPr/>
                      </a:pPr>
                      <a:r>
                        <a:rPr lang="en-US" sz="1443">
                          <a:solidFill>
                            <a:srgbClr val="000000"/>
                          </a:solidFill>
                          <a:latin typeface="Palanquin"/>
                          <a:ea typeface="Palanquin"/>
                          <a:cs typeface="Palanquin"/>
                          <a:sym typeface="Palanquin"/>
                        </a:rPr>
                        <a:t>Greater Tacoma Community Foundation (Pierce County)</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627"/>
                        </a:lnSpc>
                        <a:defRPr/>
                      </a:pPr>
                      <a:r>
                        <a:rPr lang="en-US" sz="1162">
                          <a:solidFill>
                            <a:srgbClr val="000000"/>
                          </a:solidFill>
                          <a:latin typeface="Palanquin"/>
                          <a:ea typeface="Palanquin"/>
                          <a:cs typeface="Palanquin"/>
                          <a:sym typeface="Palanquin"/>
                        </a:rPr>
                        <a:t>15</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$69,505</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$69,505</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r>
              <a:tr h="641137">
                <a:tc>
                  <a:txBody>
                    <a:bodyPr anchor="t" rtlCol="false"/>
                    <a:lstStyle/>
                    <a:p>
                      <a:pPr algn="ctr">
                        <a:lnSpc>
                          <a:spcPts val="2123"/>
                        </a:lnSpc>
                        <a:defRPr/>
                      </a:pPr>
                      <a:r>
                        <a:rPr lang="en-US" sz="1517">
                          <a:solidFill>
                            <a:srgbClr val="000000"/>
                          </a:solidFill>
                          <a:latin typeface="Palanquin"/>
                          <a:ea typeface="Palanquin"/>
                          <a:cs typeface="Palanquin"/>
                          <a:sym typeface="Palanquin"/>
                        </a:rPr>
                        <a:t>Workforce Central (2:1 Match - Pierce County)</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627"/>
                        </a:lnSpc>
                        <a:defRPr/>
                      </a:pPr>
                      <a:r>
                        <a:rPr lang="en-US" sz="1162">
                          <a:solidFill>
                            <a:srgbClr val="000000"/>
                          </a:solidFill>
                          <a:latin typeface="Palanquin"/>
                          <a:ea typeface="Palanquin"/>
                          <a:cs typeface="Palanquin"/>
                          <a:sym typeface="Palanquin"/>
                        </a:rPr>
                        <a:t>14</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$95,300</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$190,600</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r>
              <a:tr h="620664">
                <a:tc>
                  <a:txBody>
                    <a:bodyPr anchor="t" rtlCol="false"/>
                    <a:lstStyle/>
                    <a:p>
                      <a:pPr algn="ctr">
                        <a:lnSpc>
                          <a:spcPts val="2021"/>
                        </a:lnSpc>
                        <a:defRPr/>
                      </a:pPr>
                      <a:r>
                        <a:rPr lang="en-US" sz="1443">
                          <a:solidFill>
                            <a:srgbClr val="000000"/>
                          </a:solidFill>
                          <a:latin typeface="Palanquin"/>
                          <a:ea typeface="Palanquin"/>
                          <a:cs typeface="Palanquin"/>
                          <a:sym typeface="Palanquin"/>
                        </a:rPr>
                        <a:t>United Way of the Pacific Northwest - Central Washington</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627"/>
                        </a:lnSpc>
                        <a:defRPr/>
                      </a:pPr>
                      <a:r>
                        <a:rPr lang="en-US" sz="1162">
                          <a:solidFill>
                            <a:srgbClr val="000000"/>
                          </a:solidFill>
                          <a:latin typeface="Palanquin"/>
                          <a:ea typeface="Palanquin"/>
                          <a:cs typeface="Palanquin"/>
                          <a:sym typeface="Palanquin"/>
                        </a:rPr>
                        <a:t>18</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$117,000</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$117,000</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r>
              <a:tr h="620664">
                <a:tc>
                  <a:txBody>
                    <a:bodyPr anchor="t" rtlCol="false"/>
                    <a:lstStyle/>
                    <a:p>
                      <a:pPr algn="ctr">
                        <a:lnSpc>
                          <a:spcPts val="2021"/>
                        </a:lnSpc>
                        <a:defRPr/>
                      </a:pPr>
                      <a:r>
                        <a:rPr lang="en-US" sz="1443">
                          <a:solidFill>
                            <a:srgbClr val="000000"/>
                          </a:solidFill>
                          <a:latin typeface="Palanquin"/>
                          <a:ea typeface="Palanquin"/>
                          <a:cs typeface="Palanquin"/>
                          <a:sym typeface="Palanquin"/>
                        </a:rPr>
                        <a:t>United Way of the Pacific Northwest - Clark County</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627"/>
                        </a:lnSpc>
                        <a:defRPr/>
                      </a:pPr>
                      <a:r>
                        <a:rPr lang="en-US" sz="1162">
                          <a:solidFill>
                            <a:srgbClr val="000000"/>
                          </a:solidFill>
                          <a:latin typeface="Palanquin"/>
                          <a:ea typeface="Palanquin"/>
                          <a:cs typeface="Palanquin"/>
                          <a:sym typeface="Palanquin"/>
                        </a:rPr>
                        <a:t>21</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627"/>
                        </a:lnSpc>
                        <a:defRPr/>
                      </a:pPr>
                      <a:r>
                        <a:rPr lang="en-US" sz="1162">
                          <a:solidFill>
                            <a:srgbClr val="000000"/>
                          </a:solidFill>
                          <a:latin typeface="Palanquin"/>
                          <a:ea typeface="Palanquin"/>
                          <a:cs typeface="Palanquin"/>
                          <a:sym typeface="Palanquin"/>
                        </a:rPr>
                        <a:t>$125,000</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c>
                  <a:txBody>
                    <a:bodyPr anchor="t" rtlCol="false"/>
                    <a:lstStyle/>
                    <a:p>
                      <a:pPr algn="ctr">
                        <a:lnSpc>
                          <a:spcPts val="1730"/>
                        </a:lnSpc>
                        <a:defRPr/>
                      </a:pPr>
                      <a:r>
                        <a:rPr lang="en-US" sz="1235">
                          <a:solidFill>
                            <a:srgbClr val="000000"/>
                          </a:solidFill>
                          <a:latin typeface="Palanquin"/>
                          <a:ea typeface="Palanquin"/>
                          <a:cs typeface="Palanquin"/>
                          <a:sym typeface="Palanquin"/>
                        </a:rPr>
                        <a:t>$125,000</a:t>
                      </a:r>
                      <a:endParaRPr lang="en-US" sz="1100"/>
                    </a:p>
                  </a:txBody>
                  <a:tcPr marL="90680" marR="90680" marT="90680" marB="90680" anchor="ctr">
                    <a:lnL cmpd="sng" algn="ctr" cap="flat" w="5632">
                      <a:solidFill>
                        <a:srgbClr val="000000"/>
                      </a:solidFill>
                      <a:prstDash val="solid"/>
                      <a:round/>
                      <a:headEnd type="none" w="med" len="med"/>
                      <a:tailEnd type="none" w="med" len="med"/>
                    </a:lnL>
                    <a:lnR cmpd="sng" algn="ctr" cap="flat" w="5632">
                      <a:solidFill>
                        <a:srgbClr val="000000"/>
                      </a:solidFill>
                      <a:prstDash val="solid"/>
                      <a:round/>
                      <a:headEnd type="none" w="med" len="med"/>
                      <a:tailEnd type="none" w="med" len="med"/>
                    </a:lnR>
                    <a:lnT cmpd="sng" algn="ctr" cap="flat" w="5632">
                      <a:solidFill>
                        <a:srgbClr val="000000"/>
                      </a:solidFill>
                      <a:prstDash val="solid"/>
                      <a:round/>
                      <a:headEnd type="none" w="med" len="med"/>
                      <a:tailEnd type="none" w="med" len="med"/>
                    </a:lnT>
                    <a:lnB cmpd="sng" algn="ctr" cap="flat" w="5632">
                      <a:solidFill>
                        <a:srgbClr val="000000"/>
                      </a:solidFill>
                      <a:prstDash val="solid"/>
                      <a:round/>
                      <a:headEnd type="none" w="med" len="med"/>
                      <a:tailEnd type="none" w="med" len="med"/>
                    </a:lnB>
                  </a:tcPr>
                </a:tc>
              </a:tr>
            </a:tbl>
          </a:graphicData>
        </a:graphic>
      </p:graphicFrame>
      <p:sp>
        <p:nvSpPr>
          <p:cNvPr name="TextBox 4" id="4"/>
          <p:cNvSpPr txBox="true"/>
          <p:nvPr/>
        </p:nvSpPr>
        <p:spPr>
          <a:xfrm rot="0">
            <a:off x="8194261" y="8820899"/>
            <a:ext cx="5786493" cy="323264"/>
          </a:xfrm>
          <a:prstGeom prst="rect">
            <a:avLst/>
          </a:prstGeom>
        </p:spPr>
        <p:txBody>
          <a:bodyPr anchor="t" rtlCol="false" tIns="0" lIns="0" bIns="0" rIns="0">
            <a:spAutoFit/>
          </a:bodyPr>
          <a:lstStyle/>
          <a:p>
            <a:pPr algn="ctr">
              <a:lnSpc>
                <a:spcPts val="2739"/>
              </a:lnSpc>
              <a:spcBef>
                <a:spcPct val="0"/>
              </a:spcBef>
            </a:pPr>
            <a:r>
              <a:rPr lang="en-US" b="true" sz="1956">
                <a:solidFill>
                  <a:srgbClr val="000000"/>
                </a:solidFill>
                <a:latin typeface="Palanquin Bold"/>
                <a:ea typeface="Palanquin Bold"/>
                <a:cs typeface="Palanquin Bold"/>
                <a:sym typeface="Palanquin Bold"/>
              </a:rPr>
              <a:t>Total Amount of Assets Achieved:  $1,318,908</a:t>
            </a:r>
          </a:p>
        </p:txBody>
      </p:sp>
      <p:sp>
        <p:nvSpPr>
          <p:cNvPr name="TextBox 5" id="5"/>
          <p:cNvSpPr txBox="true"/>
          <p:nvPr/>
        </p:nvSpPr>
        <p:spPr>
          <a:xfrm rot="0">
            <a:off x="12566708" y="7968333"/>
            <a:ext cx="816732" cy="280447"/>
          </a:xfrm>
          <a:prstGeom prst="rect">
            <a:avLst/>
          </a:prstGeom>
        </p:spPr>
        <p:txBody>
          <a:bodyPr anchor="t" rtlCol="false" tIns="0" lIns="0" bIns="0" rIns="0">
            <a:spAutoFit/>
          </a:bodyPr>
          <a:lstStyle/>
          <a:p>
            <a:pPr algn="ctr">
              <a:lnSpc>
                <a:spcPts val="2359"/>
              </a:lnSpc>
              <a:spcBef>
                <a:spcPct val="0"/>
              </a:spcBef>
            </a:pPr>
            <a:r>
              <a:rPr lang="en-US" sz="1685">
                <a:solidFill>
                  <a:srgbClr val="000000"/>
                </a:solidFill>
                <a:latin typeface="Palanquin"/>
                <a:ea typeface="Palanquin"/>
                <a:cs typeface="Palanquin"/>
                <a:sym typeface="Palanquin"/>
              </a:rPr>
              <a:t>$707,105</a:t>
            </a:r>
          </a:p>
        </p:txBody>
      </p:sp>
      <p:sp>
        <p:nvSpPr>
          <p:cNvPr name="TextBox 6" id="6"/>
          <p:cNvSpPr txBox="true"/>
          <p:nvPr/>
        </p:nvSpPr>
        <p:spPr>
          <a:xfrm rot="0">
            <a:off x="8817750" y="7968333"/>
            <a:ext cx="892967" cy="280392"/>
          </a:xfrm>
          <a:prstGeom prst="rect">
            <a:avLst/>
          </a:prstGeom>
        </p:spPr>
        <p:txBody>
          <a:bodyPr anchor="t" rtlCol="false" tIns="0" lIns="0" bIns="0" rIns="0">
            <a:spAutoFit/>
          </a:bodyPr>
          <a:lstStyle/>
          <a:p>
            <a:pPr algn="ctr">
              <a:lnSpc>
                <a:spcPts val="2362"/>
              </a:lnSpc>
            </a:pPr>
            <a:r>
              <a:rPr lang="en-US" sz="1687">
                <a:solidFill>
                  <a:srgbClr val="000000"/>
                </a:solidFill>
                <a:latin typeface="Palanquin"/>
                <a:ea typeface="Palanquin"/>
                <a:cs typeface="Palanquin"/>
                <a:sym typeface="Palanquin"/>
              </a:rPr>
              <a:t>95</a:t>
            </a:r>
          </a:p>
        </p:txBody>
      </p:sp>
      <p:sp>
        <p:nvSpPr>
          <p:cNvPr name="TextBox 7" id="7"/>
          <p:cNvSpPr txBox="true"/>
          <p:nvPr/>
        </p:nvSpPr>
        <p:spPr>
          <a:xfrm rot="0">
            <a:off x="10445832" y="7968278"/>
            <a:ext cx="797979" cy="280447"/>
          </a:xfrm>
          <a:prstGeom prst="rect">
            <a:avLst/>
          </a:prstGeom>
        </p:spPr>
        <p:txBody>
          <a:bodyPr anchor="t" rtlCol="false" tIns="0" lIns="0" bIns="0" rIns="0">
            <a:spAutoFit/>
          </a:bodyPr>
          <a:lstStyle/>
          <a:p>
            <a:pPr algn="ctr">
              <a:lnSpc>
                <a:spcPts val="2359"/>
              </a:lnSpc>
              <a:spcBef>
                <a:spcPct val="0"/>
              </a:spcBef>
            </a:pPr>
            <a:r>
              <a:rPr lang="en-US" sz="1685">
                <a:solidFill>
                  <a:srgbClr val="000000"/>
                </a:solidFill>
                <a:latin typeface="Palanquin"/>
                <a:ea typeface="Palanquin"/>
                <a:cs typeface="Palanquin"/>
                <a:sym typeface="Palanquin"/>
              </a:rPr>
              <a:t>$611,805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806736" y="512074"/>
            <a:ext cx="7457169" cy="390535"/>
          </a:xfrm>
          <a:prstGeom prst="rect">
            <a:avLst/>
          </a:prstGeom>
        </p:spPr>
        <p:txBody>
          <a:bodyPr anchor="t" rtlCol="false" tIns="0" lIns="0" bIns="0" rIns="0">
            <a:spAutoFit/>
          </a:bodyPr>
          <a:lstStyle/>
          <a:p>
            <a:pPr algn="ctr" marL="0" indent="0" lvl="0">
              <a:lnSpc>
                <a:spcPts val="3023"/>
              </a:lnSpc>
              <a:spcBef>
                <a:spcPct val="0"/>
              </a:spcBef>
            </a:pPr>
            <a:r>
              <a:rPr lang="en-US" b="true" sz="2629" spc="-131">
                <a:solidFill>
                  <a:srgbClr val="000000"/>
                </a:solidFill>
                <a:latin typeface="Antonio 1 Bold"/>
                <a:ea typeface="Antonio 1 Bold"/>
                <a:cs typeface="Antonio 1 Bold"/>
                <a:sym typeface="Antonio 1 Bold"/>
              </a:rPr>
              <a:t>United Way of the Pacific Northwest Key Performance Indicator </a:t>
            </a:r>
          </a:p>
        </p:txBody>
      </p:sp>
      <p:pic>
        <p:nvPicPr>
          <p:cNvPr name="Picture 3" id="3"/>
          <p:cNvPicPr>
            <a:picLocks noChangeAspect="true"/>
          </p:cNvPicPr>
          <p:nvPr/>
        </p:nvPicPr>
        <p:blipFill>
          <a:blip r:embed="rId2"/>
          <a:stretch>
            <a:fillRect/>
          </a:stretch>
        </p:blipFill>
        <p:spPr>
          <a:xfrm rot="0">
            <a:off x="5057793" y="248476"/>
            <a:ext cx="8616322" cy="4345139"/>
          </a:xfrm>
          <a:prstGeom prst="rect">
            <a:avLst/>
          </a:prstGeom>
        </p:spPr>
      </p:pic>
      <p:pic>
        <p:nvPicPr>
          <p:cNvPr name="Picture 4" id="4"/>
          <p:cNvPicPr>
            <a:picLocks noChangeAspect="true"/>
          </p:cNvPicPr>
          <p:nvPr/>
        </p:nvPicPr>
        <p:blipFill>
          <a:blip r:embed="rId3"/>
          <a:stretch>
            <a:fillRect/>
          </a:stretch>
        </p:blipFill>
        <p:spPr>
          <a:xfrm rot="0">
            <a:off x="4099097" y="3043043"/>
            <a:ext cx="5054627" cy="4128764"/>
          </a:xfrm>
          <a:prstGeom prst="rect">
            <a:avLst/>
          </a:prstGeom>
        </p:spPr>
      </p:pic>
      <p:pic>
        <p:nvPicPr>
          <p:cNvPr name="Picture 5" id="5"/>
          <p:cNvPicPr>
            <a:picLocks noChangeAspect="true"/>
          </p:cNvPicPr>
          <p:nvPr/>
        </p:nvPicPr>
        <p:blipFill>
          <a:blip r:embed="rId4"/>
          <a:stretch>
            <a:fillRect/>
          </a:stretch>
        </p:blipFill>
        <p:spPr>
          <a:xfrm rot="0">
            <a:off x="4482953" y="6363239"/>
            <a:ext cx="4185659" cy="3964852"/>
          </a:xfrm>
          <a:prstGeom prst="rect">
            <a:avLst/>
          </a:prstGeom>
        </p:spPr>
      </p:pic>
      <p:pic>
        <p:nvPicPr>
          <p:cNvPr name="Picture 6" id="6"/>
          <p:cNvPicPr>
            <a:picLocks noChangeAspect="true"/>
          </p:cNvPicPr>
          <p:nvPr/>
        </p:nvPicPr>
        <p:blipFill>
          <a:blip r:embed="rId5"/>
          <a:stretch>
            <a:fillRect/>
          </a:stretch>
        </p:blipFill>
        <p:spPr>
          <a:xfrm rot="0">
            <a:off x="8643311" y="3131131"/>
            <a:ext cx="4870156" cy="7472868"/>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35681" y="4377777"/>
            <a:ext cx="2809977" cy="2319202"/>
          </a:xfrm>
          <a:custGeom>
            <a:avLst/>
            <a:gdLst/>
            <a:ahLst/>
            <a:cxnLst/>
            <a:rect r="r" b="b" t="t" l="l"/>
            <a:pathLst>
              <a:path h="2319202" w="2809977">
                <a:moveTo>
                  <a:pt x="0" y="0"/>
                </a:moveTo>
                <a:lnTo>
                  <a:pt x="2809978" y="0"/>
                </a:lnTo>
                <a:lnTo>
                  <a:pt x="2809978" y="2319202"/>
                </a:lnTo>
                <a:lnTo>
                  <a:pt x="0" y="2319202"/>
                </a:lnTo>
                <a:lnTo>
                  <a:pt x="0" y="0"/>
                </a:lnTo>
                <a:close/>
              </a:path>
            </a:pathLst>
          </a:custGeom>
          <a:blipFill>
            <a:blip r:embed="rId3"/>
            <a:stretch>
              <a:fillRect l="-6098" t="-67169" r="-3326" b="-3358"/>
            </a:stretch>
          </a:blipFill>
        </p:spPr>
      </p:sp>
      <p:sp>
        <p:nvSpPr>
          <p:cNvPr name="Freeform 3" id="3"/>
          <p:cNvSpPr/>
          <p:nvPr/>
        </p:nvSpPr>
        <p:spPr>
          <a:xfrm flipH="false" flipV="false" rot="0">
            <a:off x="9914635" y="6977944"/>
            <a:ext cx="2852070" cy="3078653"/>
          </a:xfrm>
          <a:custGeom>
            <a:avLst/>
            <a:gdLst/>
            <a:ahLst/>
            <a:cxnLst/>
            <a:rect r="r" b="b" t="t" l="l"/>
            <a:pathLst>
              <a:path h="3078653" w="2852070">
                <a:moveTo>
                  <a:pt x="0" y="0"/>
                </a:moveTo>
                <a:lnTo>
                  <a:pt x="2852070" y="0"/>
                </a:lnTo>
                <a:lnTo>
                  <a:pt x="2852070" y="3078653"/>
                </a:lnTo>
                <a:lnTo>
                  <a:pt x="0" y="3078653"/>
                </a:lnTo>
                <a:lnTo>
                  <a:pt x="0" y="0"/>
                </a:lnTo>
                <a:close/>
              </a:path>
            </a:pathLst>
          </a:custGeom>
          <a:blipFill>
            <a:blip r:embed="rId4"/>
            <a:stretch>
              <a:fillRect l="0" t="-23520" r="0" b="0"/>
            </a:stretch>
          </a:blipFill>
          <a:ln cap="sq">
            <a:noFill/>
            <a:prstDash val="solid"/>
            <a:miter/>
          </a:ln>
        </p:spPr>
      </p:sp>
      <p:sp>
        <p:nvSpPr>
          <p:cNvPr name="TextBox 4" id="4"/>
          <p:cNvSpPr txBox="true"/>
          <p:nvPr/>
        </p:nvSpPr>
        <p:spPr>
          <a:xfrm rot="0">
            <a:off x="4433887" y="1571127"/>
            <a:ext cx="10241931" cy="1998224"/>
          </a:xfrm>
          <a:prstGeom prst="rect">
            <a:avLst/>
          </a:prstGeom>
        </p:spPr>
        <p:txBody>
          <a:bodyPr anchor="t" rtlCol="false" tIns="0" lIns="0" bIns="0" rIns="0">
            <a:spAutoFit/>
          </a:bodyPr>
          <a:lstStyle/>
          <a:p>
            <a:pPr algn="l">
              <a:lnSpc>
                <a:spcPts val="2703"/>
              </a:lnSpc>
            </a:pPr>
          </a:p>
          <a:p>
            <a:pPr algn="l">
              <a:lnSpc>
                <a:spcPts val="2703"/>
              </a:lnSpc>
            </a:pPr>
            <a:r>
              <a:rPr lang="en-US" sz="1931">
                <a:solidFill>
                  <a:srgbClr val="000000"/>
                </a:solidFill>
                <a:latin typeface="Palanquin"/>
                <a:ea typeface="Palanquin"/>
                <a:cs typeface="Palanquin"/>
                <a:sym typeface="Palanquin"/>
              </a:rPr>
              <a:t>For this program, a </a:t>
            </a:r>
            <a:r>
              <a:rPr lang="en-US" sz="1931" b="true">
                <a:solidFill>
                  <a:srgbClr val="000000"/>
                </a:solidFill>
                <a:latin typeface="Palanquin Bold"/>
                <a:ea typeface="Palanquin Bold"/>
                <a:cs typeface="Palanquin Bold"/>
                <a:sym typeface="Palanquin Bold"/>
              </a:rPr>
              <a:t>MISA</a:t>
            </a:r>
            <a:r>
              <a:rPr lang="en-US" sz="1931">
                <a:solidFill>
                  <a:srgbClr val="000000"/>
                </a:solidFill>
                <a:latin typeface="Palanquin"/>
                <a:ea typeface="Palanquin"/>
                <a:cs typeface="Palanquin"/>
                <a:sym typeface="Palanquin"/>
              </a:rPr>
              <a:t> is defined as a custodial account—managed by </a:t>
            </a:r>
            <a:r>
              <a:rPr lang="en-US" sz="1931" b="true">
                <a:solidFill>
                  <a:srgbClr val="000000"/>
                </a:solidFill>
                <a:latin typeface="Palanquin Bold"/>
                <a:ea typeface="Palanquin Bold"/>
                <a:cs typeface="Palanquin Bold"/>
                <a:sym typeface="Palanquin Bold"/>
              </a:rPr>
              <a:t>Local Workforce Development </a:t>
            </a:r>
            <a:r>
              <a:rPr lang="en-US" sz="1931" b="true">
                <a:solidFill>
                  <a:srgbClr val="000000"/>
                </a:solidFill>
                <a:latin typeface="Palanquin Bold"/>
                <a:ea typeface="Palanquin Bold"/>
                <a:cs typeface="Palanquin Bold"/>
                <a:sym typeface="Palanquin Bold"/>
              </a:rPr>
              <a:t>Boards (LWDBs) </a:t>
            </a:r>
            <a:r>
              <a:rPr lang="en-US" sz="1931">
                <a:solidFill>
                  <a:srgbClr val="000000"/>
                </a:solidFill>
                <a:latin typeface="Palanquin"/>
                <a:ea typeface="Palanquin"/>
                <a:cs typeface="Palanquin"/>
                <a:sym typeface="Palanquin"/>
              </a:rPr>
              <a:t>and/or their subrecipients (UWPC)—that provides a 2:1 match on participant savings, up to a maximum of $20,000. Participants are eligible to withdraw funds for approved asset-building purposes after completing financial education and coaching and adhering to their individualized Savings Plan Agreement.</a:t>
            </a:r>
          </a:p>
        </p:txBody>
      </p:sp>
      <p:sp>
        <p:nvSpPr>
          <p:cNvPr name="Freeform 5" id="5"/>
          <p:cNvSpPr/>
          <p:nvPr/>
        </p:nvSpPr>
        <p:spPr>
          <a:xfrm flipH="false" flipV="false" rot="0">
            <a:off x="10225527" y="433304"/>
            <a:ext cx="2624478" cy="723202"/>
          </a:xfrm>
          <a:custGeom>
            <a:avLst/>
            <a:gdLst/>
            <a:ahLst/>
            <a:cxnLst/>
            <a:rect r="r" b="b" t="t" l="l"/>
            <a:pathLst>
              <a:path h="723202" w="2624478">
                <a:moveTo>
                  <a:pt x="0" y="0"/>
                </a:moveTo>
                <a:lnTo>
                  <a:pt x="2624478" y="0"/>
                </a:lnTo>
                <a:lnTo>
                  <a:pt x="2624478" y="723201"/>
                </a:lnTo>
                <a:lnTo>
                  <a:pt x="0" y="723201"/>
                </a:lnTo>
                <a:lnTo>
                  <a:pt x="0" y="0"/>
                </a:lnTo>
                <a:close/>
              </a:path>
            </a:pathLst>
          </a:custGeom>
          <a:blipFill>
            <a:blip r:embed="rId5"/>
            <a:stretch>
              <a:fillRect l="0" t="-142" r="0" b="-142"/>
            </a:stretch>
          </a:blipFill>
        </p:spPr>
      </p:sp>
      <p:sp>
        <p:nvSpPr>
          <p:cNvPr name="TextBox 6" id="6"/>
          <p:cNvSpPr txBox="true"/>
          <p:nvPr/>
        </p:nvSpPr>
        <p:spPr>
          <a:xfrm rot="0">
            <a:off x="5711432" y="486114"/>
            <a:ext cx="4392696" cy="697312"/>
          </a:xfrm>
          <a:prstGeom prst="rect">
            <a:avLst/>
          </a:prstGeom>
        </p:spPr>
        <p:txBody>
          <a:bodyPr anchor="t" rtlCol="false" tIns="0" lIns="0" bIns="0" rIns="0">
            <a:spAutoFit/>
          </a:bodyPr>
          <a:lstStyle/>
          <a:p>
            <a:pPr algn="just">
              <a:lnSpc>
                <a:spcPts val="2695"/>
              </a:lnSpc>
            </a:pPr>
            <a:r>
              <a:rPr lang="en-US" b="true" sz="2343" spc="-117">
                <a:solidFill>
                  <a:srgbClr val="000000"/>
                </a:solidFill>
                <a:latin typeface="Antonio 1 Bold"/>
                <a:ea typeface="Antonio 1 Bold"/>
                <a:cs typeface="Antonio 1 Bold"/>
                <a:sym typeface="Antonio 1 Bold"/>
              </a:rPr>
              <a:t>Matched Individual Savings Account  (MISA)</a:t>
            </a:r>
          </a:p>
          <a:p>
            <a:pPr algn="just" marL="0" indent="0" lvl="0">
              <a:lnSpc>
                <a:spcPts val="2807"/>
              </a:lnSpc>
              <a:spcBef>
                <a:spcPct val="0"/>
              </a:spcBef>
            </a:pPr>
            <a:r>
              <a:rPr lang="en-US" b="true" sz="2441" spc="-122">
                <a:solidFill>
                  <a:srgbClr val="000000"/>
                </a:solidFill>
                <a:latin typeface="Antonio 1 Bold"/>
                <a:ea typeface="Antonio 1 Bold"/>
                <a:cs typeface="Antonio 1 Bold"/>
                <a:sym typeface="Antonio 1 Bold"/>
              </a:rPr>
              <a:t>4 Month Results - </a:t>
            </a:r>
            <a:r>
              <a:rPr lang="en-US" b="true" sz="2441" spc="-122">
                <a:solidFill>
                  <a:srgbClr val="000000"/>
                </a:solidFill>
                <a:latin typeface="Antonio 1 Bold"/>
                <a:ea typeface="Antonio 1 Bold"/>
                <a:cs typeface="Antonio 1 Bold"/>
                <a:sym typeface="Antonio 1 Bold"/>
              </a:rPr>
              <a:t>$190,600</a:t>
            </a:r>
          </a:p>
        </p:txBody>
      </p:sp>
      <p:pic>
        <p:nvPicPr>
          <p:cNvPr name="Picture 7" id="7"/>
          <p:cNvPicPr>
            <a:picLocks noChangeAspect="true"/>
          </p:cNvPicPr>
          <p:nvPr/>
        </p:nvPicPr>
        <p:blipFill>
          <a:blip r:embed="rId6"/>
          <a:stretch>
            <a:fillRect/>
          </a:stretch>
        </p:blipFill>
        <p:spPr>
          <a:xfrm rot="0">
            <a:off x="5870062" y="6850249"/>
            <a:ext cx="2884156" cy="3334043"/>
          </a:xfrm>
          <a:prstGeom prst="rect">
            <a:avLst/>
          </a:prstGeom>
        </p:spPr>
      </p:pic>
      <p:pic>
        <p:nvPicPr>
          <p:cNvPr name="Picture 8" id="8"/>
          <p:cNvPicPr>
            <a:picLocks noChangeAspect="true"/>
          </p:cNvPicPr>
          <p:nvPr/>
        </p:nvPicPr>
        <p:blipFill>
          <a:blip r:embed="rId7"/>
          <a:stretch>
            <a:fillRect/>
          </a:stretch>
        </p:blipFill>
        <p:spPr>
          <a:xfrm rot="0">
            <a:off x="5081312" y="3662342"/>
            <a:ext cx="4027607" cy="3801378"/>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tretch>
            <a:fillRect/>
          </a:stretch>
        </p:blipFill>
        <p:spPr>
          <a:xfrm rot="0">
            <a:off x="5300500" y="2853245"/>
            <a:ext cx="4019828" cy="4503307"/>
          </a:xfrm>
          <a:prstGeom prst="rect">
            <a:avLst/>
          </a:prstGeom>
        </p:spPr>
      </p:pic>
      <p:pic>
        <p:nvPicPr>
          <p:cNvPr name="Picture 3" id="3"/>
          <p:cNvPicPr>
            <a:picLocks noChangeAspect="true"/>
          </p:cNvPicPr>
          <p:nvPr/>
        </p:nvPicPr>
        <p:blipFill>
          <a:blip r:embed="rId4"/>
          <a:stretch>
            <a:fillRect/>
          </a:stretch>
        </p:blipFill>
        <p:spPr>
          <a:xfrm rot="0">
            <a:off x="9393717" y="3043985"/>
            <a:ext cx="3709978" cy="4199032"/>
          </a:xfrm>
          <a:prstGeom prst="rect">
            <a:avLst/>
          </a:prstGeom>
        </p:spPr>
      </p:pic>
      <p:pic>
        <p:nvPicPr>
          <p:cNvPr name="Picture 4" id="4"/>
          <p:cNvPicPr>
            <a:picLocks noChangeAspect="true"/>
          </p:cNvPicPr>
          <p:nvPr/>
        </p:nvPicPr>
        <p:blipFill>
          <a:blip r:embed="rId5"/>
          <a:stretch>
            <a:fillRect/>
          </a:stretch>
        </p:blipFill>
        <p:spPr>
          <a:xfrm rot="0">
            <a:off x="9697144" y="7847447"/>
            <a:ext cx="3032766" cy="1769113"/>
          </a:xfrm>
          <a:prstGeom prst="rect">
            <a:avLst/>
          </a:prstGeom>
        </p:spPr>
      </p:pic>
      <p:sp>
        <p:nvSpPr>
          <p:cNvPr name="Freeform 5" id="5"/>
          <p:cNvSpPr/>
          <p:nvPr/>
        </p:nvSpPr>
        <p:spPr>
          <a:xfrm flipH="false" flipV="false" rot="0">
            <a:off x="9743636" y="1028700"/>
            <a:ext cx="3039206" cy="1086010"/>
          </a:xfrm>
          <a:custGeom>
            <a:avLst/>
            <a:gdLst/>
            <a:ahLst/>
            <a:cxnLst/>
            <a:rect r="r" b="b" t="t" l="l"/>
            <a:pathLst>
              <a:path h="1086010" w="3039206">
                <a:moveTo>
                  <a:pt x="0" y="0"/>
                </a:moveTo>
                <a:lnTo>
                  <a:pt x="3039207" y="0"/>
                </a:lnTo>
                <a:lnTo>
                  <a:pt x="3039207" y="1086010"/>
                </a:lnTo>
                <a:lnTo>
                  <a:pt x="0" y="1086010"/>
                </a:lnTo>
                <a:lnTo>
                  <a:pt x="0" y="0"/>
                </a:lnTo>
                <a:close/>
              </a:path>
            </a:pathLst>
          </a:custGeom>
          <a:blipFill>
            <a:blip r:embed="rId6"/>
            <a:stretch>
              <a:fillRect l="0" t="0" r="0" b="0"/>
            </a:stretch>
          </a:blipFill>
        </p:spPr>
      </p:sp>
      <p:sp>
        <p:nvSpPr>
          <p:cNvPr name="TextBox 6" id="6"/>
          <p:cNvSpPr txBox="true"/>
          <p:nvPr/>
        </p:nvSpPr>
        <p:spPr>
          <a:xfrm rot="0">
            <a:off x="6770372" y="2925237"/>
            <a:ext cx="1080086" cy="303285"/>
          </a:xfrm>
          <a:prstGeom prst="rect">
            <a:avLst/>
          </a:prstGeom>
        </p:spPr>
        <p:txBody>
          <a:bodyPr anchor="t" rtlCol="false" tIns="0" lIns="0" bIns="0" rIns="0">
            <a:spAutoFit/>
          </a:bodyPr>
          <a:lstStyle/>
          <a:p>
            <a:pPr algn="ctr">
              <a:lnSpc>
                <a:spcPts val="2577"/>
              </a:lnSpc>
            </a:pPr>
            <a:r>
              <a:rPr lang="en-US" sz="1840">
                <a:solidFill>
                  <a:srgbClr val="000000"/>
                </a:solidFill>
                <a:latin typeface="Antonio 2"/>
                <a:ea typeface="Antonio 2"/>
                <a:cs typeface="Antonio 2"/>
                <a:sym typeface="Antonio 2"/>
              </a:rPr>
              <a:t>Savings Goal</a:t>
            </a:r>
          </a:p>
        </p:txBody>
      </p:sp>
      <p:sp>
        <p:nvSpPr>
          <p:cNvPr name="TextBox 7" id="7"/>
          <p:cNvSpPr txBox="true"/>
          <p:nvPr/>
        </p:nvSpPr>
        <p:spPr>
          <a:xfrm rot="0">
            <a:off x="10600117" y="2925237"/>
            <a:ext cx="1226817" cy="303285"/>
          </a:xfrm>
          <a:prstGeom prst="rect">
            <a:avLst/>
          </a:prstGeom>
        </p:spPr>
        <p:txBody>
          <a:bodyPr anchor="t" rtlCol="false" tIns="0" lIns="0" bIns="0" rIns="0">
            <a:spAutoFit/>
          </a:bodyPr>
          <a:lstStyle/>
          <a:p>
            <a:pPr algn="ctr">
              <a:lnSpc>
                <a:spcPts val="2577"/>
              </a:lnSpc>
            </a:pPr>
            <a:r>
              <a:rPr lang="en-US" sz="1840">
                <a:solidFill>
                  <a:srgbClr val="000000"/>
                </a:solidFill>
                <a:latin typeface="Antonio 2"/>
                <a:ea typeface="Antonio 2"/>
                <a:cs typeface="Antonio 2"/>
                <a:sym typeface="Antonio 2"/>
              </a:rPr>
              <a:t>Demographics</a:t>
            </a:r>
          </a:p>
        </p:txBody>
      </p:sp>
      <p:sp>
        <p:nvSpPr>
          <p:cNvPr name="TextBox 8" id="8"/>
          <p:cNvSpPr txBox="true"/>
          <p:nvPr/>
        </p:nvSpPr>
        <p:spPr>
          <a:xfrm rot="0">
            <a:off x="10278466" y="7592251"/>
            <a:ext cx="1870120" cy="303285"/>
          </a:xfrm>
          <a:prstGeom prst="rect">
            <a:avLst/>
          </a:prstGeom>
        </p:spPr>
        <p:txBody>
          <a:bodyPr anchor="t" rtlCol="false" tIns="0" lIns="0" bIns="0" rIns="0">
            <a:spAutoFit/>
          </a:bodyPr>
          <a:lstStyle/>
          <a:p>
            <a:pPr algn="ctr">
              <a:lnSpc>
                <a:spcPts val="2577"/>
              </a:lnSpc>
            </a:pPr>
            <a:r>
              <a:rPr lang="en-US" sz="1840">
                <a:solidFill>
                  <a:srgbClr val="000000"/>
                </a:solidFill>
                <a:latin typeface="Antonio 2"/>
                <a:ea typeface="Antonio 2"/>
                <a:cs typeface="Antonio 2"/>
                <a:sym typeface="Antonio 2"/>
              </a:rPr>
              <a:t>Matched Contribution</a:t>
            </a:r>
          </a:p>
        </p:txBody>
      </p:sp>
      <p:sp>
        <p:nvSpPr>
          <p:cNvPr name="TextBox 9" id="9"/>
          <p:cNvSpPr txBox="true"/>
          <p:nvPr/>
        </p:nvSpPr>
        <p:spPr>
          <a:xfrm rot="0">
            <a:off x="6215101" y="8566074"/>
            <a:ext cx="1426030" cy="303285"/>
          </a:xfrm>
          <a:prstGeom prst="rect">
            <a:avLst/>
          </a:prstGeom>
        </p:spPr>
        <p:txBody>
          <a:bodyPr anchor="t" rtlCol="false" tIns="0" lIns="0" bIns="0" rIns="0">
            <a:spAutoFit/>
          </a:bodyPr>
          <a:lstStyle/>
          <a:p>
            <a:pPr algn="ctr">
              <a:lnSpc>
                <a:spcPts val="2577"/>
              </a:lnSpc>
            </a:pPr>
            <a:r>
              <a:rPr lang="en-US" sz="1840">
                <a:solidFill>
                  <a:srgbClr val="000000"/>
                </a:solidFill>
                <a:latin typeface="Antonio 2"/>
                <a:ea typeface="Antonio 2"/>
                <a:cs typeface="Antonio 2"/>
                <a:sym typeface="Antonio 2"/>
              </a:rPr>
              <a:t>$69,505 Matched</a:t>
            </a:r>
          </a:p>
        </p:txBody>
      </p:sp>
      <p:sp>
        <p:nvSpPr>
          <p:cNvPr name="TextBox 10" id="10"/>
          <p:cNvSpPr txBox="true"/>
          <p:nvPr/>
        </p:nvSpPr>
        <p:spPr>
          <a:xfrm rot="0">
            <a:off x="6243352" y="7279549"/>
            <a:ext cx="1369530" cy="303285"/>
          </a:xfrm>
          <a:prstGeom prst="rect">
            <a:avLst/>
          </a:prstGeom>
        </p:spPr>
        <p:txBody>
          <a:bodyPr anchor="t" rtlCol="false" tIns="0" lIns="0" bIns="0" rIns="0">
            <a:spAutoFit/>
          </a:bodyPr>
          <a:lstStyle/>
          <a:p>
            <a:pPr algn="ctr">
              <a:lnSpc>
                <a:spcPts val="2577"/>
              </a:lnSpc>
            </a:pPr>
            <a:r>
              <a:rPr lang="en-US" sz="1840">
                <a:solidFill>
                  <a:srgbClr val="000000"/>
                </a:solidFill>
                <a:latin typeface="Antonio 2"/>
                <a:ea typeface="Antonio 2"/>
                <a:cs typeface="Antonio 2"/>
                <a:sym typeface="Antonio 2"/>
              </a:rPr>
              <a:t>$70,400 Pledged</a:t>
            </a:r>
          </a:p>
        </p:txBody>
      </p:sp>
      <p:sp>
        <p:nvSpPr>
          <p:cNvPr name="TextBox 11" id="11"/>
          <p:cNvSpPr txBox="true"/>
          <p:nvPr/>
        </p:nvSpPr>
        <p:spPr>
          <a:xfrm rot="0">
            <a:off x="5737035" y="7739131"/>
            <a:ext cx="2333658" cy="630815"/>
          </a:xfrm>
          <a:prstGeom prst="rect">
            <a:avLst/>
          </a:prstGeom>
        </p:spPr>
        <p:txBody>
          <a:bodyPr anchor="t" rtlCol="false" tIns="0" lIns="0" bIns="0" rIns="0">
            <a:spAutoFit/>
          </a:bodyPr>
          <a:lstStyle/>
          <a:p>
            <a:pPr algn="ctr" marL="264968" indent="-132484" lvl="1">
              <a:lnSpc>
                <a:spcPts val="1718"/>
              </a:lnSpc>
              <a:buFont typeface="Arial"/>
              <a:buChar char="•"/>
            </a:pPr>
            <a:r>
              <a:rPr lang="en-US" b="true" sz="1227">
                <a:solidFill>
                  <a:srgbClr val="000000"/>
                </a:solidFill>
                <a:latin typeface="Palanquin Bold"/>
                <a:ea typeface="Palanquin Bold"/>
                <a:cs typeface="Palanquin Bold"/>
                <a:sym typeface="Palanquin Bold"/>
              </a:rPr>
              <a:t>GTCF</a:t>
            </a:r>
            <a:r>
              <a:rPr lang="en-US" sz="1227">
                <a:solidFill>
                  <a:srgbClr val="000000"/>
                </a:solidFill>
                <a:latin typeface="Palanquin"/>
                <a:ea typeface="Palanquin"/>
                <a:cs typeface="Palanquin"/>
                <a:sym typeface="Palanquin"/>
              </a:rPr>
              <a:t> gave over $70,000 to help Pierce County residents obtain assets</a:t>
            </a:r>
          </a:p>
        </p:txBody>
      </p:sp>
      <p:sp>
        <p:nvSpPr>
          <p:cNvPr name="TextBox 12" id="12"/>
          <p:cNvSpPr txBox="true"/>
          <p:nvPr/>
        </p:nvSpPr>
        <p:spPr>
          <a:xfrm rot="0">
            <a:off x="5761288" y="8971492"/>
            <a:ext cx="2333658" cy="630815"/>
          </a:xfrm>
          <a:prstGeom prst="rect">
            <a:avLst/>
          </a:prstGeom>
        </p:spPr>
        <p:txBody>
          <a:bodyPr anchor="t" rtlCol="false" tIns="0" lIns="0" bIns="0" rIns="0">
            <a:spAutoFit/>
          </a:bodyPr>
          <a:lstStyle/>
          <a:p>
            <a:pPr algn="l" marL="264968" indent="-132484" lvl="1">
              <a:lnSpc>
                <a:spcPts val="1718"/>
              </a:lnSpc>
              <a:buFont typeface="Arial"/>
              <a:buChar char="•"/>
            </a:pPr>
            <a:r>
              <a:rPr lang="en-US" sz="1227">
                <a:solidFill>
                  <a:srgbClr val="000000"/>
                </a:solidFill>
                <a:latin typeface="Palanquin"/>
                <a:ea typeface="Palanquin"/>
                <a:cs typeface="Palanquin"/>
                <a:sym typeface="Palanquin"/>
              </a:rPr>
              <a:t>How much IDA participants were able to save in</a:t>
            </a:r>
            <a:r>
              <a:rPr lang="en-US" b="true" sz="1227">
                <a:solidFill>
                  <a:srgbClr val="000000"/>
                </a:solidFill>
                <a:latin typeface="Palanquin Bold"/>
                <a:ea typeface="Palanquin Bold"/>
                <a:cs typeface="Palanquin Bold"/>
                <a:sym typeface="Palanquin Bold"/>
              </a:rPr>
              <a:t> less than 3 months!</a:t>
            </a:r>
          </a:p>
        </p:txBody>
      </p:sp>
      <p:sp>
        <p:nvSpPr>
          <p:cNvPr name="TextBox 13" id="13"/>
          <p:cNvSpPr txBox="true"/>
          <p:nvPr/>
        </p:nvSpPr>
        <p:spPr>
          <a:xfrm rot="0">
            <a:off x="4310920" y="1047750"/>
            <a:ext cx="5289878" cy="957465"/>
          </a:xfrm>
          <a:prstGeom prst="rect">
            <a:avLst/>
          </a:prstGeom>
        </p:spPr>
        <p:txBody>
          <a:bodyPr anchor="t" rtlCol="false" tIns="0" lIns="0" bIns="0" rIns="0">
            <a:spAutoFit/>
          </a:bodyPr>
          <a:lstStyle/>
          <a:p>
            <a:pPr algn="just">
              <a:lnSpc>
                <a:spcPts val="3723"/>
              </a:lnSpc>
            </a:pPr>
            <a:r>
              <a:rPr lang="en-US" b="true" sz="3237" spc="-161">
                <a:solidFill>
                  <a:srgbClr val="000000"/>
                </a:solidFill>
                <a:latin typeface="Antonio 1 Bold"/>
                <a:ea typeface="Antonio 1 Bold"/>
                <a:cs typeface="Antonio 1 Bold"/>
                <a:sym typeface="Antonio 1 Bold"/>
              </a:rPr>
              <a:t>Individual Development Account  (IDA)</a:t>
            </a:r>
          </a:p>
          <a:p>
            <a:pPr algn="just" marL="0" indent="0" lvl="0">
              <a:lnSpc>
                <a:spcPts val="3878"/>
              </a:lnSpc>
              <a:spcBef>
                <a:spcPct val="0"/>
              </a:spcBef>
            </a:pPr>
            <a:r>
              <a:rPr lang="en-US" b="true" sz="3372" spc="-168">
                <a:solidFill>
                  <a:srgbClr val="000000"/>
                </a:solidFill>
                <a:latin typeface="Antonio 1 Bold"/>
                <a:ea typeface="Antonio 1 Bold"/>
                <a:cs typeface="Antonio 1 Bold"/>
                <a:sym typeface="Antonio 1 Bold"/>
              </a:rPr>
              <a:t>3 Month Results - </a:t>
            </a:r>
            <a:r>
              <a:rPr lang="en-US" b="true" sz="3372" spc="-168">
                <a:solidFill>
                  <a:srgbClr val="000000"/>
                </a:solidFill>
                <a:latin typeface="Antonio 1 Bold"/>
                <a:ea typeface="Antonio 1 Bold"/>
                <a:cs typeface="Antonio 1 Bold"/>
                <a:sym typeface="Antonio 1 Bold"/>
              </a:rPr>
              <a:t>$69,505</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973575" y="134621"/>
            <a:ext cx="7328734" cy="3642732"/>
            <a:chOff x="0" y="0"/>
            <a:chExt cx="9771646" cy="4856976"/>
          </a:xfrm>
        </p:grpSpPr>
        <p:pic>
          <p:nvPicPr>
            <p:cNvPr name="Picture 3" id="3"/>
            <p:cNvPicPr>
              <a:picLocks noChangeAspect="true"/>
            </p:cNvPicPr>
            <p:nvPr/>
          </p:nvPicPr>
          <p:blipFill>
            <a:blip r:embed="rId2"/>
            <a:srcRect l="0" t="12653" r="0" b="12653"/>
            <a:stretch>
              <a:fillRect/>
            </a:stretch>
          </p:blipFill>
          <p:spPr>
            <a:xfrm flipH="false" flipV="false">
              <a:off x="0" y="0"/>
              <a:ext cx="9771646" cy="4856976"/>
            </a:xfrm>
            <a:prstGeom prst="rect">
              <a:avLst/>
            </a:prstGeom>
          </p:spPr>
        </p:pic>
      </p:grpSp>
      <p:grpSp>
        <p:nvGrpSpPr>
          <p:cNvPr name="Group 4" id="4"/>
          <p:cNvGrpSpPr/>
          <p:nvPr/>
        </p:nvGrpSpPr>
        <p:grpSpPr>
          <a:xfrm rot="0">
            <a:off x="11518730" y="0"/>
            <a:ext cx="4225722" cy="1044717"/>
            <a:chOff x="0" y="0"/>
            <a:chExt cx="2191271" cy="541744"/>
          </a:xfrm>
        </p:grpSpPr>
        <p:sp>
          <p:nvSpPr>
            <p:cNvPr name="Freeform 5" id="5"/>
            <p:cNvSpPr/>
            <p:nvPr/>
          </p:nvSpPr>
          <p:spPr>
            <a:xfrm flipH="false" flipV="false" rot="0">
              <a:off x="0" y="0"/>
              <a:ext cx="2191271" cy="541744"/>
            </a:xfrm>
            <a:custGeom>
              <a:avLst/>
              <a:gdLst/>
              <a:ahLst/>
              <a:cxnLst/>
              <a:rect r="r" b="b" t="t" l="l"/>
              <a:pathLst>
                <a:path h="541744" w="2191271">
                  <a:moveTo>
                    <a:pt x="0" y="0"/>
                  </a:moveTo>
                  <a:lnTo>
                    <a:pt x="2191271" y="0"/>
                  </a:lnTo>
                  <a:lnTo>
                    <a:pt x="2191271" y="541744"/>
                  </a:lnTo>
                  <a:lnTo>
                    <a:pt x="0" y="541744"/>
                  </a:lnTo>
                  <a:close/>
                </a:path>
              </a:pathLst>
            </a:custGeom>
            <a:solidFill>
              <a:srgbClr val="FFCC00"/>
            </a:solidFill>
          </p:spPr>
        </p:sp>
        <p:sp>
          <p:nvSpPr>
            <p:cNvPr name="TextBox 6" id="6"/>
            <p:cNvSpPr txBox="true"/>
            <p:nvPr/>
          </p:nvSpPr>
          <p:spPr>
            <a:xfrm>
              <a:off x="0" y="28575"/>
              <a:ext cx="2191271" cy="513169"/>
            </a:xfrm>
            <a:prstGeom prst="rect">
              <a:avLst/>
            </a:prstGeom>
          </p:spPr>
          <p:txBody>
            <a:bodyPr anchor="ctr" rtlCol="false" tIns="35329" lIns="35329" bIns="35329" rIns="35329"/>
            <a:lstStyle/>
            <a:p>
              <a:pPr algn="ctr">
                <a:lnSpc>
                  <a:spcPts val="1369"/>
                </a:lnSpc>
              </a:pPr>
            </a:p>
          </p:txBody>
        </p:sp>
      </p:grpSp>
      <p:sp>
        <p:nvSpPr>
          <p:cNvPr name="TextBox 7" id="7"/>
          <p:cNvSpPr txBox="true"/>
          <p:nvPr/>
        </p:nvSpPr>
        <p:spPr>
          <a:xfrm rot="0">
            <a:off x="10561504" y="337093"/>
            <a:ext cx="6140175" cy="389582"/>
          </a:xfrm>
          <a:prstGeom prst="rect">
            <a:avLst/>
          </a:prstGeom>
        </p:spPr>
        <p:txBody>
          <a:bodyPr anchor="t" rtlCol="false" tIns="0" lIns="0" bIns="0" rIns="0">
            <a:spAutoFit/>
          </a:bodyPr>
          <a:lstStyle/>
          <a:p>
            <a:pPr algn="ctr" marL="0" indent="0" lvl="0">
              <a:lnSpc>
                <a:spcPts val="3149"/>
              </a:lnSpc>
              <a:spcBef>
                <a:spcPct val="0"/>
              </a:spcBef>
            </a:pPr>
            <a:r>
              <a:rPr lang="en-US" b="true" sz="2738" spc="-136">
                <a:solidFill>
                  <a:srgbClr val="000000"/>
                </a:solidFill>
                <a:latin typeface="Antonio 1 Bold"/>
                <a:ea typeface="Antonio 1 Bold"/>
                <a:cs typeface="Antonio 1 Bold"/>
                <a:sym typeface="Antonio 1 Bold"/>
              </a:rPr>
              <a:t>COMMUNITY OUTREACH IMPACT</a:t>
            </a:r>
          </a:p>
        </p:txBody>
      </p:sp>
      <p:graphicFrame>
        <p:nvGraphicFramePr>
          <p:cNvPr name="Table 8" id="8"/>
          <p:cNvGraphicFramePr>
            <a:graphicFrameLocks noGrp="true"/>
          </p:cNvGraphicFramePr>
          <p:nvPr/>
        </p:nvGraphicFramePr>
        <p:xfrm>
          <a:off x="11518730" y="1155167"/>
          <a:ext cx="3134050" cy="5167411"/>
        </p:xfrm>
        <a:graphic>
          <a:graphicData uri="http://schemas.openxmlformats.org/drawingml/2006/table">
            <a:tbl>
              <a:tblPr/>
              <a:tblGrid>
                <a:gridCol w="2199899"/>
                <a:gridCol w="934151"/>
              </a:tblGrid>
              <a:tr h="420035">
                <a:tc>
                  <a:txBody>
                    <a:bodyPr anchor="t" rtlCol="false"/>
                    <a:lstStyle/>
                    <a:p>
                      <a:pPr algn="ctr">
                        <a:lnSpc>
                          <a:spcPts val="1385"/>
                        </a:lnSpc>
                        <a:defRPr/>
                      </a:pPr>
                      <a:r>
                        <a:rPr lang="en-US" sz="1154" b="true">
                          <a:solidFill>
                            <a:srgbClr val="000000"/>
                          </a:solidFill>
                          <a:latin typeface="Palanquin Bold"/>
                          <a:ea typeface="Palanquin Bold"/>
                          <a:cs typeface="Palanquin Bold"/>
                          <a:sym typeface="Palanquin Bold"/>
                        </a:rPr>
                        <a:t>By and For Partnerships</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solidFill>
                      <a:srgbClr val="CDD6FF"/>
                    </a:solidFill>
                  </a:tcPr>
                </a:tc>
                <a:tc>
                  <a:txBody>
                    <a:bodyPr anchor="t" rtlCol="false"/>
                    <a:lstStyle/>
                    <a:p>
                      <a:pPr algn="ctr">
                        <a:lnSpc>
                          <a:spcPts val="1385"/>
                        </a:lnSpc>
                        <a:defRPr/>
                      </a:pPr>
                      <a:r>
                        <a:rPr lang="en-US" sz="1154" b="true">
                          <a:solidFill>
                            <a:srgbClr val="000000"/>
                          </a:solidFill>
                          <a:latin typeface="Palanquin Bold"/>
                          <a:ea typeface="Palanquin Bold"/>
                          <a:cs typeface="Palanquin Bold"/>
                          <a:sym typeface="Palanquin Bold"/>
                        </a:rPr>
                        <a:t>Amount</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solidFill>
                      <a:srgbClr val="CDD6FF"/>
                    </a:solidFill>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Barbara Jean Brown Foundation</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Big Homie Ministries</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547023">
                <a:tc>
                  <a:txBody>
                    <a:bodyPr anchor="t" rtlCol="false"/>
                    <a:lstStyle/>
                    <a:p>
                      <a:pPr algn="ctr">
                        <a:lnSpc>
                          <a:spcPts val="1385"/>
                        </a:lnSpc>
                        <a:defRPr/>
                      </a:pPr>
                      <a:r>
                        <a:rPr lang="en-US" sz="1154">
                          <a:solidFill>
                            <a:srgbClr val="000000"/>
                          </a:solidFill>
                          <a:latin typeface="Palanquin"/>
                          <a:ea typeface="Palanquin"/>
                          <a:cs typeface="Palanquin"/>
                          <a:sym typeface="Palanquin"/>
                        </a:rPr>
                        <a:t>Caring with Compassion Community (CwCC)</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CJK Community Homes</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Express Credit Union</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$1,960.00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Innovative Change Makers</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Leveled Up Reentry</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Making a Difference Foundation</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Mi Centro</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Our Sisters House</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r h="420035">
                <a:tc>
                  <a:txBody>
                    <a:bodyPr anchor="t" rtlCol="false"/>
                    <a:lstStyle/>
                    <a:p>
                      <a:pPr algn="ctr">
                        <a:lnSpc>
                          <a:spcPts val="1385"/>
                        </a:lnSpc>
                        <a:defRPr/>
                      </a:pPr>
                      <a:r>
                        <a:rPr lang="en-US" sz="1154">
                          <a:solidFill>
                            <a:srgbClr val="000000"/>
                          </a:solidFill>
                          <a:latin typeface="Palanquin"/>
                          <a:ea typeface="Palanquin"/>
                          <a:cs typeface="Palanquin"/>
                          <a:sym typeface="Palanquin"/>
                        </a:rPr>
                        <a:t>The Change Program</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c>
                  <a:txBody>
                    <a:bodyPr anchor="t" rtlCol="false"/>
                    <a:lstStyle/>
                    <a:p>
                      <a:pPr algn="ctr">
                        <a:lnSpc>
                          <a:spcPts val="1385"/>
                        </a:lnSpc>
                        <a:defRPr/>
                      </a:pPr>
                      <a:r>
                        <a:rPr lang="en-US" sz="1154">
                          <a:solidFill>
                            <a:srgbClr val="000000"/>
                          </a:solidFill>
                          <a:latin typeface="Palanquin"/>
                          <a:ea typeface="Palanquin"/>
                          <a:cs typeface="Palanquin"/>
                          <a:sym typeface="Palanquin"/>
                        </a:rPr>
                        <a:t>$6,500.00</a:t>
                      </a:r>
                      <a:endParaRPr lang="en-US" sz="1100"/>
                    </a:p>
                  </a:txBody>
                  <a:tcPr marL="90055" marR="90055" marT="90055" marB="90055" anchor="ctr">
                    <a:lnL cmpd="sng" algn="ctr" cap="flat" w="10076">
                      <a:solidFill>
                        <a:srgbClr val="000000"/>
                      </a:solidFill>
                      <a:prstDash val="solid"/>
                      <a:round/>
                      <a:headEnd type="none" w="med" len="med"/>
                      <a:tailEnd type="none" w="med" len="med"/>
                    </a:lnL>
                    <a:lnR cmpd="sng" algn="ctr" cap="flat" w="10076">
                      <a:solidFill>
                        <a:srgbClr val="000000"/>
                      </a:solidFill>
                      <a:prstDash val="solid"/>
                      <a:round/>
                      <a:headEnd type="none" w="med" len="med"/>
                      <a:tailEnd type="none" w="med" len="med"/>
                    </a:lnR>
                    <a:lnT cmpd="sng" algn="ctr" cap="flat" w="10076">
                      <a:solidFill>
                        <a:srgbClr val="000000"/>
                      </a:solidFill>
                      <a:prstDash val="solid"/>
                      <a:round/>
                      <a:headEnd type="none" w="med" len="med"/>
                      <a:tailEnd type="none" w="med" len="med"/>
                    </a:lnT>
                    <a:lnB cmpd="sng" algn="ctr" cap="flat" w="10076">
                      <a:solidFill>
                        <a:srgbClr val="000000"/>
                      </a:solidFill>
                      <a:prstDash val="solid"/>
                      <a:round/>
                      <a:headEnd type="none" w="med" len="med"/>
                      <a:tailEnd type="none" w="med" len="med"/>
                    </a:lnB>
                  </a:tcPr>
                </a:tc>
              </a:tr>
            </a:tbl>
          </a:graphicData>
        </a:graphic>
      </p:graphicFrame>
      <p:sp>
        <p:nvSpPr>
          <p:cNvPr name="TextBox 9" id="9"/>
          <p:cNvSpPr txBox="true"/>
          <p:nvPr/>
        </p:nvSpPr>
        <p:spPr>
          <a:xfrm rot="0">
            <a:off x="3889761" y="4377185"/>
            <a:ext cx="7496362" cy="5681744"/>
          </a:xfrm>
          <a:prstGeom prst="rect">
            <a:avLst/>
          </a:prstGeom>
        </p:spPr>
        <p:txBody>
          <a:bodyPr anchor="t" rtlCol="false" tIns="0" lIns="0" bIns="0" rIns="0">
            <a:spAutoFit/>
          </a:bodyPr>
          <a:lstStyle/>
          <a:p>
            <a:pPr algn="l">
              <a:lnSpc>
                <a:spcPts val="2702"/>
              </a:lnSpc>
            </a:pPr>
            <a:r>
              <a:rPr lang="en-US" sz="1930">
                <a:solidFill>
                  <a:srgbClr val="000000"/>
                </a:solidFill>
                <a:latin typeface="Palanquin"/>
                <a:ea typeface="Palanquin"/>
                <a:cs typeface="Palanquin"/>
                <a:sym typeface="Palanquin"/>
              </a:rPr>
              <a:t>Through the Community Reinvestment Project (CRP) Community Outreach Grant Fund, United Way of Pierce County received $66,666 from United Way of the Pacific Northwest to distribute to local “By/For” organizations—grassroots groups led by and serving Black, Latine, Pacific Islander, and Tribal communities. To maximize impact, UWPC divided the total into 10 mini-grants of $6,500 each, supporting culturally specific organizations that are trusted within their communities. These grants help expand outreach and strengthen organizational capacity.</a:t>
            </a:r>
          </a:p>
          <a:p>
            <a:pPr algn="l">
              <a:lnSpc>
                <a:spcPts val="2702"/>
              </a:lnSpc>
            </a:pPr>
          </a:p>
          <a:p>
            <a:pPr algn="l">
              <a:lnSpc>
                <a:spcPts val="2702"/>
              </a:lnSpc>
            </a:pPr>
            <a:r>
              <a:rPr lang="en-US" sz="1930">
                <a:solidFill>
                  <a:srgbClr val="000000"/>
                </a:solidFill>
                <a:latin typeface="Palanquin"/>
                <a:ea typeface="Palanquin"/>
                <a:cs typeface="Palanquin"/>
                <a:sym typeface="Palanquin"/>
              </a:rPr>
              <a:t>Pictured above is Mi Centro, one of the recipients, serving Latino and Indigenous Native families through social services, education, and cultural programs like ESL classes, college prep, and arts activities. With a $6,500 Community Reinvestment Project grant, Mi Centro provided laptops to students, expanding technology access and supporting their education.</a:t>
            </a:r>
          </a:p>
          <a:p>
            <a:pPr algn="l">
              <a:lnSpc>
                <a:spcPts val="2702"/>
              </a:lnSpc>
            </a:pPr>
          </a:p>
        </p:txBody>
      </p:sp>
      <p:sp>
        <p:nvSpPr>
          <p:cNvPr name="TextBox 10" id="10"/>
          <p:cNvSpPr txBox="true"/>
          <p:nvPr/>
        </p:nvSpPr>
        <p:spPr>
          <a:xfrm rot="0">
            <a:off x="6559515" y="3710679"/>
            <a:ext cx="2156855" cy="569985"/>
          </a:xfrm>
          <a:prstGeom prst="rect">
            <a:avLst/>
          </a:prstGeom>
        </p:spPr>
        <p:txBody>
          <a:bodyPr anchor="t" rtlCol="false" tIns="0" lIns="0" bIns="0" rIns="0">
            <a:spAutoFit/>
          </a:bodyPr>
          <a:lstStyle/>
          <a:p>
            <a:pPr algn="ctr">
              <a:lnSpc>
                <a:spcPts val="4742"/>
              </a:lnSpc>
            </a:pPr>
            <a:r>
              <a:rPr lang="en-US" sz="3387" b="true">
                <a:solidFill>
                  <a:srgbClr val="000000"/>
                </a:solidFill>
                <a:latin typeface="Palanquin Bold"/>
                <a:ea typeface="Palanquin Bold"/>
                <a:cs typeface="Palanquin Bold"/>
                <a:sym typeface="Palanquin Bold"/>
              </a:rPr>
              <a:t>Mini-grants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0D34EF08EE144E8756FBE461D5F92A" ma:contentTypeVersion="13" ma:contentTypeDescription="Create a new document." ma:contentTypeScope="" ma:versionID="8eae86f718d60e66e178562af8501f90">
  <xsd:schema xmlns:xsd="http://www.w3.org/2001/XMLSchema" xmlns:xs="http://www.w3.org/2001/XMLSchema" xmlns:p="http://schemas.microsoft.com/office/2006/metadata/properties" xmlns:ns2="8d434c65-defc-43a1-8e9f-9b56203601ee" xmlns:ns3="e59dd8d3-23fd-48a6-a93e-c1026697cec5" targetNamespace="http://schemas.microsoft.com/office/2006/metadata/properties" ma:root="true" ma:fieldsID="130c8f2c34236681793c03bae4664de6" ns2:_="" ns3:_="">
    <xsd:import namespace="8d434c65-defc-43a1-8e9f-9b56203601ee"/>
    <xsd:import namespace="e59dd8d3-23fd-48a6-a93e-c1026697ce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34c65-defc-43a1-8e9f-9b5620360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1568e2f-d00c-4559-9aef-301f7ec8ca2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9dd8d3-23fd-48a6-a93e-c1026697cec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b97851-66f6-416e-a244-be57a3c35546}" ma:internalName="TaxCatchAll" ma:showField="CatchAllData" ma:web="e59dd8d3-23fd-48a6-a93e-c1026697ce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9dd8d3-23fd-48a6-a93e-c1026697cec5" xsi:nil="true"/>
    <lcf76f155ced4ddcb4097134ff3c332f xmlns="8d434c65-defc-43a1-8e9f-9b56203601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FF584B-510F-4A61-974C-40A56AEFE780}"/>
</file>

<file path=customXml/itemProps2.xml><?xml version="1.0" encoding="utf-8"?>
<ds:datastoreItem xmlns:ds="http://schemas.openxmlformats.org/officeDocument/2006/customXml" ds:itemID="{420BCC8B-05FB-4E91-B4D3-592006FE70D4}"/>
</file>

<file path=customXml/itemProps3.xml><?xml version="1.0" encoding="utf-8"?>
<ds:datastoreItem xmlns:ds="http://schemas.openxmlformats.org/officeDocument/2006/customXml" ds:itemID="{EB2E7066-C11F-4632-B142-531D4BCB9EB1}"/>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UWPC IDA Report 2025</dc:title>
  <cp:revision>1</cp:revision>
  <dcterms:created xsi:type="dcterms:W3CDTF">2006-08-16T00:00:00Z</dcterms:created>
  <dcterms:modified xsi:type="dcterms:W3CDTF">2011-08-01T06:04:30Z</dcterms:modified>
  <dc:identifier>DAGyynLU5NE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0x010100030D34EF08EE144E8756FBE461D5F92A</vt:lpwstr>
  </property>
  <property fmtid="{D5CDD505-2E9C-101B-9397-08002B2CF9AE}" pid="3" name="MediaServiceImageTags">
    <vt:lpwstr/>
  </property>
</Properties>
</file>