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7" r:id="rId3"/>
    <p:sldId id="272" r:id="rId4"/>
    <p:sldId id="268" r:id="rId5"/>
    <p:sldId id="269" r:id="rId6"/>
    <p:sldId id="281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3753D-87CC-4FBC-BEA8-3026E60E5E9A}" v="2805" dt="2025-09-15T19:36:25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510" autoAdjust="0"/>
  </p:normalViewPr>
  <p:slideViewPr>
    <p:cSldViewPr snapToGrid="0">
      <p:cViewPr varScale="1">
        <p:scale>
          <a:sx n="45" d="100"/>
          <a:sy n="45" d="100"/>
        </p:scale>
        <p:origin x="149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Bossom" userId="cafe9d2c-ae13-4000-a051-2ef873df94b6" providerId="ADAL" clId="{8893753D-87CC-4FBC-BEA8-3026E60E5E9A}"/>
    <pc:docChg chg="undo custSel addSld delSld modSld sldOrd">
      <pc:chgData name="Scott Bossom" userId="cafe9d2c-ae13-4000-a051-2ef873df94b6" providerId="ADAL" clId="{8893753D-87CC-4FBC-BEA8-3026E60E5E9A}" dt="2025-09-15T19:36:25.840" v="3849"/>
      <pc:docMkLst>
        <pc:docMk/>
      </pc:docMkLst>
      <pc:sldChg chg="modSp mod">
        <pc:chgData name="Scott Bossom" userId="cafe9d2c-ae13-4000-a051-2ef873df94b6" providerId="ADAL" clId="{8893753D-87CC-4FBC-BEA8-3026E60E5E9A}" dt="2025-09-15T15:39:05.091" v="98" actId="20577"/>
        <pc:sldMkLst>
          <pc:docMk/>
          <pc:sldMk cId="2489539561" sldId="266"/>
        </pc:sldMkLst>
        <pc:spChg chg="mod">
          <ac:chgData name="Scott Bossom" userId="cafe9d2c-ae13-4000-a051-2ef873df94b6" providerId="ADAL" clId="{8893753D-87CC-4FBC-BEA8-3026E60E5E9A}" dt="2025-09-15T15:38:48.165" v="41" actId="20577"/>
          <ac:spMkLst>
            <pc:docMk/>
            <pc:sldMk cId="2489539561" sldId="266"/>
            <ac:spMk id="5" creationId="{61731248-298C-081E-4623-1EFD80A90FD8}"/>
          </ac:spMkLst>
        </pc:spChg>
        <pc:spChg chg="mod">
          <ac:chgData name="Scott Bossom" userId="cafe9d2c-ae13-4000-a051-2ef873df94b6" providerId="ADAL" clId="{8893753D-87CC-4FBC-BEA8-3026E60E5E9A}" dt="2025-09-15T15:39:05.091" v="98" actId="20577"/>
          <ac:spMkLst>
            <pc:docMk/>
            <pc:sldMk cId="2489539561" sldId="266"/>
            <ac:spMk id="12" creationId="{150F867F-7CE9-662E-92C9-62421560298C}"/>
          </ac:spMkLst>
        </pc:spChg>
      </pc:sldChg>
      <pc:sldChg chg="modSp mod">
        <pc:chgData name="Scott Bossom" userId="cafe9d2c-ae13-4000-a051-2ef873df94b6" providerId="ADAL" clId="{8893753D-87CC-4FBC-BEA8-3026E60E5E9A}" dt="2025-09-15T18:52:02.533" v="3843" actId="5793"/>
        <pc:sldMkLst>
          <pc:docMk/>
          <pc:sldMk cId="4037376708" sldId="267"/>
        </pc:sldMkLst>
        <pc:spChg chg="mod">
          <ac:chgData name="Scott Bossom" userId="cafe9d2c-ae13-4000-a051-2ef873df94b6" providerId="ADAL" clId="{8893753D-87CC-4FBC-BEA8-3026E60E5E9A}" dt="2025-09-15T18:52:02.533" v="3843" actId="5793"/>
          <ac:spMkLst>
            <pc:docMk/>
            <pc:sldMk cId="4037376708" sldId="267"/>
            <ac:spMk id="12" creationId="{7AE64153-F490-95B9-F99E-47FDD3CF3734}"/>
          </ac:spMkLst>
        </pc:spChg>
      </pc:sldChg>
      <pc:sldChg chg="modSp mod modAnim modNotesTx">
        <pc:chgData name="Scott Bossom" userId="cafe9d2c-ae13-4000-a051-2ef873df94b6" providerId="ADAL" clId="{8893753D-87CC-4FBC-BEA8-3026E60E5E9A}" dt="2025-09-15T19:36:10.542" v="3848"/>
        <pc:sldMkLst>
          <pc:docMk/>
          <pc:sldMk cId="1648955277" sldId="268"/>
        </pc:sldMkLst>
        <pc:spChg chg="mod">
          <ac:chgData name="Scott Bossom" userId="cafe9d2c-ae13-4000-a051-2ef873df94b6" providerId="ADAL" clId="{8893753D-87CC-4FBC-BEA8-3026E60E5E9A}" dt="2025-09-15T15:54:16.003" v="672" actId="20577"/>
          <ac:spMkLst>
            <pc:docMk/>
            <pc:sldMk cId="1648955277" sldId="268"/>
            <ac:spMk id="5" creationId="{5CB5CE7B-4412-E359-D708-95621D1ACB2E}"/>
          </ac:spMkLst>
        </pc:spChg>
        <pc:spChg chg="mod">
          <ac:chgData name="Scott Bossom" userId="cafe9d2c-ae13-4000-a051-2ef873df94b6" providerId="ADAL" clId="{8893753D-87CC-4FBC-BEA8-3026E60E5E9A}" dt="2025-09-15T15:58:57.170" v="1137" actId="20577"/>
          <ac:spMkLst>
            <pc:docMk/>
            <pc:sldMk cId="1648955277" sldId="268"/>
            <ac:spMk id="12" creationId="{4D79C3E1-C71C-343E-0C4F-240EE066B062}"/>
          </ac:spMkLst>
        </pc:spChg>
      </pc:sldChg>
      <pc:sldChg chg="modSp mod modAnim">
        <pc:chgData name="Scott Bossom" userId="cafe9d2c-ae13-4000-a051-2ef873df94b6" providerId="ADAL" clId="{8893753D-87CC-4FBC-BEA8-3026E60E5E9A}" dt="2025-09-15T16:08:28.029" v="1560" actId="20577"/>
        <pc:sldMkLst>
          <pc:docMk/>
          <pc:sldMk cId="2625657752" sldId="269"/>
        </pc:sldMkLst>
        <pc:spChg chg="mod">
          <ac:chgData name="Scott Bossom" userId="cafe9d2c-ae13-4000-a051-2ef873df94b6" providerId="ADAL" clId="{8893753D-87CC-4FBC-BEA8-3026E60E5E9A}" dt="2025-09-15T16:00:30.156" v="1172" actId="20577"/>
          <ac:spMkLst>
            <pc:docMk/>
            <pc:sldMk cId="2625657752" sldId="269"/>
            <ac:spMk id="5" creationId="{38A025F7-2823-CA76-B6D7-D6DBA6EABF26}"/>
          </ac:spMkLst>
        </pc:spChg>
        <pc:spChg chg="mod">
          <ac:chgData name="Scott Bossom" userId="cafe9d2c-ae13-4000-a051-2ef873df94b6" providerId="ADAL" clId="{8893753D-87CC-4FBC-BEA8-3026E60E5E9A}" dt="2025-09-15T16:08:28.029" v="1560" actId="20577"/>
          <ac:spMkLst>
            <pc:docMk/>
            <pc:sldMk cId="2625657752" sldId="269"/>
            <ac:spMk id="12" creationId="{6A3791ED-6747-F63C-8C2D-28B1895263DC}"/>
          </ac:spMkLst>
        </pc:spChg>
      </pc:sldChg>
      <pc:sldChg chg="modSp mod ord modAnim modNotesTx">
        <pc:chgData name="Scott Bossom" userId="cafe9d2c-ae13-4000-a051-2ef873df94b6" providerId="ADAL" clId="{8893753D-87CC-4FBC-BEA8-3026E60E5E9A}" dt="2025-09-15T15:53:58.062" v="650" actId="6549"/>
        <pc:sldMkLst>
          <pc:docMk/>
          <pc:sldMk cId="3164369192" sldId="272"/>
        </pc:sldMkLst>
        <pc:spChg chg="mod">
          <ac:chgData name="Scott Bossom" userId="cafe9d2c-ae13-4000-a051-2ef873df94b6" providerId="ADAL" clId="{8893753D-87CC-4FBC-BEA8-3026E60E5E9A}" dt="2025-09-15T15:49:52.812" v="257" actId="20577"/>
          <ac:spMkLst>
            <pc:docMk/>
            <pc:sldMk cId="3164369192" sldId="272"/>
            <ac:spMk id="5" creationId="{27DEC3E8-A7C8-91BF-2265-1E665AB2CF79}"/>
          </ac:spMkLst>
        </pc:spChg>
        <pc:spChg chg="mod">
          <ac:chgData name="Scott Bossom" userId="cafe9d2c-ae13-4000-a051-2ef873df94b6" providerId="ADAL" clId="{8893753D-87CC-4FBC-BEA8-3026E60E5E9A}" dt="2025-09-15T15:53:52.703" v="649" actId="20577"/>
          <ac:spMkLst>
            <pc:docMk/>
            <pc:sldMk cId="3164369192" sldId="272"/>
            <ac:spMk id="12" creationId="{6FC14DF0-A662-071C-67D1-497226CD7998}"/>
          </ac:spMkLst>
        </pc:spChg>
      </pc:sldChg>
      <pc:sldChg chg="del">
        <pc:chgData name="Scott Bossom" userId="cafe9d2c-ae13-4000-a051-2ef873df94b6" providerId="ADAL" clId="{8893753D-87CC-4FBC-BEA8-3026E60E5E9A}" dt="2025-09-15T18:49:39.423" v="3798" actId="47"/>
        <pc:sldMkLst>
          <pc:docMk/>
          <pc:sldMk cId="2030319552" sldId="278"/>
        </pc:sldMkLst>
      </pc:sldChg>
      <pc:sldChg chg="del">
        <pc:chgData name="Scott Bossom" userId="cafe9d2c-ae13-4000-a051-2ef873df94b6" providerId="ADAL" clId="{8893753D-87CC-4FBC-BEA8-3026E60E5E9A}" dt="2025-09-15T16:17:13.915" v="2299" actId="47"/>
        <pc:sldMkLst>
          <pc:docMk/>
          <pc:sldMk cId="4169647529" sldId="279"/>
        </pc:sldMkLst>
      </pc:sldChg>
      <pc:sldChg chg="del">
        <pc:chgData name="Scott Bossom" userId="cafe9d2c-ae13-4000-a051-2ef873df94b6" providerId="ADAL" clId="{8893753D-87CC-4FBC-BEA8-3026E60E5E9A}" dt="2025-09-15T16:17:14.484" v="2300" actId="47"/>
        <pc:sldMkLst>
          <pc:docMk/>
          <pc:sldMk cId="3132979779" sldId="280"/>
        </pc:sldMkLst>
      </pc:sldChg>
      <pc:sldChg chg="modSp mod modAnim modNotesTx">
        <pc:chgData name="Scott Bossom" userId="cafe9d2c-ae13-4000-a051-2ef873df94b6" providerId="ADAL" clId="{8893753D-87CC-4FBC-BEA8-3026E60E5E9A}" dt="2025-09-15T17:46:11.854" v="3753" actId="404"/>
        <pc:sldMkLst>
          <pc:docMk/>
          <pc:sldMk cId="1043670519" sldId="281"/>
        </pc:sldMkLst>
        <pc:spChg chg="mod">
          <ac:chgData name="Scott Bossom" userId="cafe9d2c-ae13-4000-a051-2ef873df94b6" providerId="ADAL" clId="{8893753D-87CC-4FBC-BEA8-3026E60E5E9A}" dt="2025-09-15T16:09:20.453" v="1594" actId="20577"/>
          <ac:spMkLst>
            <pc:docMk/>
            <pc:sldMk cId="1043670519" sldId="281"/>
            <ac:spMk id="5" creationId="{63A4AB81-0626-DBD1-484D-B5A547F98686}"/>
          </ac:spMkLst>
        </pc:spChg>
        <pc:spChg chg="mod">
          <ac:chgData name="Scott Bossom" userId="cafe9d2c-ae13-4000-a051-2ef873df94b6" providerId="ADAL" clId="{8893753D-87CC-4FBC-BEA8-3026E60E5E9A}" dt="2025-09-15T17:46:11.854" v="3753" actId="404"/>
          <ac:spMkLst>
            <pc:docMk/>
            <pc:sldMk cId="1043670519" sldId="281"/>
            <ac:spMk id="12" creationId="{CBD3407A-D1DC-F486-D84C-4622F11B6AAD}"/>
          </ac:spMkLst>
        </pc:spChg>
      </pc:sldChg>
      <pc:sldChg chg="del">
        <pc:chgData name="Scott Bossom" userId="cafe9d2c-ae13-4000-a051-2ef873df94b6" providerId="ADAL" clId="{8893753D-87CC-4FBC-BEA8-3026E60E5E9A}" dt="2025-09-15T16:17:10.873" v="2296" actId="47"/>
        <pc:sldMkLst>
          <pc:docMk/>
          <pc:sldMk cId="2090535647" sldId="282"/>
        </pc:sldMkLst>
      </pc:sldChg>
      <pc:sldChg chg="del">
        <pc:chgData name="Scott Bossom" userId="cafe9d2c-ae13-4000-a051-2ef873df94b6" providerId="ADAL" clId="{8893753D-87CC-4FBC-BEA8-3026E60E5E9A}" dt="2025-09-15T16:17:11.718" v="2297" actId="47"/>
        <pc:sldMkLst>
          <pc:docMk/>
          <pc:sldMk cId="3376294936" sldId="283"/>
        </pc:sldMkLst>
      </pc:sldChg>
      <pc:sldChg chg="del">
        <pc:chgData name="Scott Bossom" userId="cafe9d2c-ae13-4000-a051-2ef873df94b6" providerId="ADAL" clId="{8893753D-87CC-4FBC-BEA8-3026E60E5E9A}" dt="2025-09-15T16:17:15.147" v="2301" actId="47"/>
        <pc:sldMkLst>
          <pc:docMk/>
          <pc:sldMk cId="1585022667" sldId="284"/>
        </pc:sldMkLst>
      </pc:sldChg>
      <pc:sldChg chg="modSp add del mod modAnim modNotesTx">
        <pc:chgData name="Scott Bossom" userId="cafe9d2c-ae13-4000-a051-2ef873df94b6" providerId="ADAL" clId="{8893753D-87CC-4FBC-BEA8-3026E60E5E9A}" dt="2025-09-15T17:46:45.404" v="3755" actId="404"/>
        <pc:sldMkLst>
          <pc:docMk/>
          <pc:sldMk cId="4243824094" sldId="285"/>
        </pc:sldMkLst>
        <pc:spChg chg="mod">
          <ac:chgData name="Scott Bossom" userId="cafe9d2c-ae13-4000-a051-2ef873df94b6" providerId="ADAL" clId="{8893753D-87CC-4FBC-BEA8-3026E60E5E9A}" dt="2025-09-15T17:21:45.072" v="2507" actId="20577"/>
          <ac:spMkLst>
            <pc:docMk/>
            <pc:sldMk cId="4243824094" sldId="285"/>
            <ac:spMk id="5" creationId="{85C8F196-EDBA-25C0-716B-7BB866C2742C}"/>
          </ac:spMkLst>
        </pc:spChg>
        <pc:spChg chg="mod">
          <ac:chgData name="Scott Bossom" userId="cafe9d2c-ae13-4000-a051-2ef873df94b6" providerId="ADAL" clId="{8893753D-87CC-4FBC-BEA8-3026E60E5E9A}" dt="2025-09-15T17:46:45.404" v="3755" actId="404"/>
          <ac:spMkLst>
            <pc:docMk/>
            <pc:sldMk cId="4243824094" sldId="285"/>
            <ac:spMk id="12" creationId="{CB31FB67-EA36-CCA5-2C46-E34BAB762C6A}"/>
          </ac:spMkLst>
        </pc:spChg>
      </pc:sldChg>
      <pc:sldChg chg="del">
        <pc:chgData name="Scott Bossom" userId="cafe9d2c-ae13-4000-a051-2ef873df94b6" providerId="ADAL" clId="{8893753D-87CC-4FBC-BEA8-3026E60E5E9A}" dt="2025-09-15T16:17:12.643" v="2298" actId="47"/>
        <pc:sldMkLst>
          <pc:docMk/>
          <pc:sldMk cId="1018996150" sldId="286"/>
        </pc:sldMkLst>
      </pc:sldChg>
      <pc:sldChg chg="modSp add modAnim">
        <pc:chgData name="Scott Bossom" userId="cafe9d2c-ae13-4000-a051-2ef873df94b6" providerId="ADAL" clId="{8893753D-87CC-4FBC-BEA8-3026E60E5E9A}" dt="2025-09-15T17:47:07.329" v="3757" actId="404"/>
        <pc:sldMkLst>
          <pc:docMk/>
          <pc:sldMk cId="1635951255" sldId="286"/>
        </pc:sldMkLst>
        <pc:spChg chg="mod">
          <ac:chgData name="Scott Bossom" userId="cafe9d2c-ae13-4000-a051-2ef873df94b6" providerId="ADAL" clId="{8893753D-87CC-4FBC-BEA8-3026E60E5E9A}" dt="2025-09-15T17:47:07.329" v="3757" actId="404"/>
          <ac:spMkLst>
            <pc:docMk/>
            <pc:sldMk cId="1635951255" sldId="286"/>
            <ac:spMk id="12" creationId="{A4D25E42-EF3A-55DF-AAB1-86BADBA685EE}"/>
          </ac:spMkLst>
        </pc:spChg>
      </pc:sldChg>
      <pc:sldChg chg="modSp add mod modAnim">
        <pc:chgData name="Scott Bossom" userId="cafe9d2c-ae13-4000-a051-2ef873df94b6" providerId="ADAL" clId="{8893753D-87CC-4FBC-BEA8-3026E60E5E9A}" dt="2025-09-15T19:36:25.840" v="3849"/>
        <pc:sldMkLst>
          <pc:docMk/>
          <pc:sldMk cId="3249768035" sldId="287"/>
        </pc:sldMkLst>
        <pc:spChg chg="mod">
          <ac:chgData name="Scott Bossom" userId="cafe9d2c-ae13-4000-a051-2ef873df94b6" providerId="ADAL" clId="{8893753D-87CC-4FBC-BEA8-3026E60E5E9A}" dt="2025-09-15T17:36:35.820" v="3018" actId="20577"/>
          <ac:spMkLst>
            <pc:docMk/>
            <pc:sldMk cId="3249768035" sldId="287"/>
            <ac:spMk id="5" creationId="{B2FA2A3B-02CE-594E-3EC2-8F148A954F28}"/>
          </ac:spMkLst>
        </pc:spChg>
        <pc:spChg chg="mod">
          <ac:chgData name="Scott Bossom" userId="cafe9d2c-ae13-4000-a051-2ef873df94b6" providerId="ADAL" clId="{8893753D-87CC-4FBC-BEA8-3026E60E5E9A}" dt="2025-09-15T17:41:14.907" v="3715" actId="20577"/>
          <ac:spMkLst>
            <pc:docMk/>
            <pc:sldMk cId="3249768035" sldId="287"/>
            <ac:spMk id="12" creationId="{4AD63B27-53D5-4C54-9171-35770EB18586}"/>
          </ac:spMkLst>
        </pc:spChg>
      </pc:sldChg>
      <pc:sldChg chg="addSp modSp add mod modAnim">
        <pc:chgData name="Scott Bossom" userId="cafe9d2c-ae13-4000-a051-2ef873df94b6" providerId="ADAL" clId="{8893753D-87CC-4FBC-BEA8-3026E60E5E9A}" dt="2025-09-15T18:49:25.704" v="3797" actId="20577"/>
        <pc:sldMkLst>
          <pc:docMk/>
          <pc:sldMk cId="1368048258" sldId="288"/>
        </pc:sldMkLst>
        <pc:spChg chg="mod">
          <ac:chgData name="Scott Bossom" userId="cafe9d2c-ae13-4000-a051-2ef873df94b6" providerId="ADAL" clId="{8893753D-87CC-4FBC-BEA8-3026E60E5E9A}" dt="2025-09-15T18:49:25.704" v="3797" actId="20577"/>
          <ac:spMkLst>
            <pc:docMk/>
            <pc:sldMk cId="1368048258" sldId="288"/>
            <ac:spMk id="5" creationId="{64C19D9D-BD6B-DB33-33EB-429B627328D5}"/>
          </ac:spMkLst>
        </pc:spChg>
        <pc:spChg chg="mod">
          <ac:chgData name="Scott Bossom" userId="cafe9d2c-ae13-4000-a051-2ef873df94b6" providerId="ADAL" clId="{8893753D-87CC-4FBC-BEA8-3026E60E5E9A}" dt="2025-09-15T18:47:56.048" v="3762" actId="6549"/>
          <ac:spMkLst>
            <pc:docMk/>
            <pc:sldMk cId="1368048258" sldId="288"/>
            <ac:spMk id="12" creationId="{A92B54AA-B30F-2B9F-6A13-E31852309996}"/>
          </ac:spMkLst>
        </pc:spChg>
        <pc:picChg chg="add mod">
          <ac:chgData name="Scott Bossom" userId="cafe9d2c-ae13-4000-a051-2ef873df94b6" providerId="ADAL" clId="{8893753D-87CC-4FBC-BEA8-3026E60E5E9A}" dt="2025-09-15T18:48:10.101" v="3764" actId="14100"/>
          <ac:picMkLst>
            <pc:docMk/>
            <pc:sldMk cId="1368048258" sldId="288"/>
            <ac:picMk id="3" creationId="{7F5A0378-816E-C1BC-3685-9F3F93723568}"/>
          </ac:picMkLst>
        </pc:picChg>
      </pc:sldChg>
      <pc:sldChg chg="new del">
        <pc:chgData name="Scott Bossom" userId="cafe9d2c-ae13-4000-a051-2ef873df94b6" providerId="ADAL" clId="{8893753D-87CC-4FBC-BEA8-3026E60E5E9A}" dt="2025-09-15T18:47:45.608" v="3759" actId="680"/>
        <pc:sldMkLst>
          <pc:docMk/>
          <pc:sldMk cId="4194051731" sldId="288"/>
        </pc:sldMkLst>
      </pc:sldChg>
      <pc:sldChg chg="addSp delSp modSp add mod">
        <pc:chgData name="Scott Bossom" userId="cafe9d2c-ae13-4000-a051-2ef873df94b6" providerId="ADAL" clId="{8893753D-87CC-4FBC-BEA8-3026E60E5E9A}" dt="2025-09-15T18:50:21.116" v="3821" actId="14100"/>
        <pc:sldMkLst>
          <pc:docMk/>
          <pc:sldMk cId="3619555383" sldId="289"/>
        </pc:sldMkLst>
        <pc:spChg chg="mod">
          <ac:chgData name="Scott Bossom" userId="cafe9d2c-ae13-4000-a051-2ef873df94b6" providerId="ADAL" clId="{8893753D-87CC-4FBC-BEA8-3026E60E5E9A}" dt="2025-09-15T18:49:48.925" v="3818" actId="20577"/>
          <ac:spMkLst>
            <pc:docMk/>
            <pc:sldMk cId="3619555383" sldId="289"/>
            <ac:spMk id="5" creationId="{6641F4F6-51C7-EFA7-3B9A-AEA0E263B27E}"/>
          </ac:spMkLst>
        </pc:spChg>
        <pc:picChg chg="del">
          <ac:chgData name="Scott Bossom" userId="cafe9d2c-ae13-4000-a051-2ef873df94b6" providerId="ADAL" clId="{8893753D-87CC-4FBC-BEA8-3026E60E5E9A}" dt="2025-09-15T18:50:17.146" v="3820" actId="478"/>
          <ac:picMkLst>
            <pc:docMk/>
            <pc:sldMk cId="3619555383" sldId="289"/>
            <ac:picMk id="3" creationId="{0D6BA8D0-24D3-0750-EBBC-9E02B2D24E6A}"/>
          </ac:picMkLst>
        </pc:picChg>
        <pc:picChg chg="add mod">
          <ac:chgData name="Scott Bossom" userId="cafe9d2c-ae13-4000-a051-2ef873df94b6" providerId="ADAL" clId="{8893753D-87CC-4FBC-BEA8-3026E60E5E9A}" dt="2025-09-15T18:50:21.116" v="3821" actId="14100"/>
          <ac:picMkLst>
            <pc:docMk/>
            <pc:sldMk cId="3619555383" sldId="289"/>
            <ac:picMk id="7" creationId="{D8BDF889-0997-2FBA-AADD-7FC053F507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4A03D-A33A-49B0-BFE1-FE89D021490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9CA1C-7A98-4A8B-98D7-3110F564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2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DB564-72B5-3146-CD35-7BA5422D8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C4E9B3-E549-30A1-03E1-73E76680A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80AD25-27F4-6087-9EEB-A4F2E2358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FD87-3D30-A527-AF66-09F785AF4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31F11-40D8-9548-84A0-9BA8C6E94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F18FF-47D4-AD29-8869-C235D4B5C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67932-1539-1369-FCD8-EF7825105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6337B-442B-E43D-080B-A839F99A1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9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A35D0-62FF-2C34-8196-D91EFDC46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692134-D0EB-EB18-F9B0-48328E512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076124-2C51-CC0E-8690-406B9C80F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BF996-E4F1-880D-7FB6-4B406C537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F5A-8D84-8E47-BFD6-7026B033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384E3-0794-4BC6-6749-B76B5FB1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AF62C3-8240-5DCC-2ED5-F9D3ECE31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CDBB0-5382-F0E9-EC19-6A0FDB0EE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5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F6A06-7820-5694-8D15-1CB497715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2E3B8-1219-AAC5-9083-A4B59A0B0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0EA1D-ACC2-B479-9786-94EA17BD8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1A042-3FEF-01F1-9C43-F88B437E2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461AE-3E4A-7129-67C4-2799F3F6B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2EAD11-EFA4-046F-9406-F37C4C644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0737D-9125-2DCB-B0F9-8C9FB6D3D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736BD-BB7A-83B8-72DD-93C3FDF70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60C81-2A69-6638-7277-CE68E0A52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312C2-795E-2766-DDD1-7A46565AB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372B5-DE25-95D4-FAB2-69BABD6FE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F45C4-983F-CA2D-D49D-620634982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EAF3E-5AC1-3761-29F7-977D1B396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B2BB1-67DC-C8B3-9CEE-E19C4F9EA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D8E7C4-C050-62AD-3288-EE4BC566E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1E149-CD52-076E-21CC-B30C53BFB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005BD-417A-8BF6-B85F-EA433B472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03D9A-738B-EF7A-7869-120C7B26B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EA389-AE50-4ADC-51CC-DA82629C7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4342-43AE-5CB9-EC5C-28983B9A8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1FCA7-8B73-BBE6-77FC-AD91F62A4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F96E5-B02E-760E-BE6B-C035A75E3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547FF-5631-85B3-D9BC-C1F4AB3D9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62444-A4FE-5719-8C9B-1FBA04884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3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BF90E-176C-45F0-1B3E-D3FF81632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71CA4-82F6-A48B-258E-6A3841D8E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D5CD91-F10E-29DD-B040-31B7390C1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168C-E85C-875A-D4FC-F11A515F4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44A9-DDC3-422E-A60D-6C161E5D13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0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461B-9B36-C68E-C614-D2E1B759F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39572-FEA4-5893-C8E6-841F693D7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7F16-5011-B304-72BB-E9F8B8B1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FE68-15B4-B8C4-786D-64B92BEA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5A45-776C-E730-1BCD-A8F6F2A0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6943-3BE0-290B-78F5-8899BFF2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397BB-D070-13B5-BE81-672F50899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591F5-8FA1-B9D4-EFA7-732139EC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BCE2E-3CF2-59DB-5A8F-CD0F6BEA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403CF-BEC7-3526-E560-48452E44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63F482-10A9-7B47-2122-B7ED95398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CCCA0-884F-A799-6D0D-9F5011F3F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ED9F-8AAE-F285-C16B-8E24E67C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C01DE-D764-DFF1-B4EF-2A3E552D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0694-6FEE-9C50-F250-9FB1BF88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8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FFC0-7202-9BDE-7B86-F4854934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6C084-FC21-A39A-3095-CE7AF55F4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404B-6B2C-8062-CCFA-18B7C349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7D28-4775-2D67-C8D7-AFE185D1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79DE9-EC5D-0476-792B-D2E1E1CC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2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3FED-65C2-B967-A452-2D2615A5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D2226-A38F-5BE2-B8F7-8F637DD98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E3AA6-AE5F-7B29-4D89-A0CC1E3E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83766-B128-F273-40BB-74B73475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FAA0D-7A8A-7DCC-1C55-4072CD23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3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9633-6144-201B-4AC9-301AA96B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044C-BB17-62D2-B6DA-A8D027ED1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C7804-ACBF-40BE-1A40-3FA897203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7703D-A880-2CDC-92CF-A74D6594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3C5FB-A30B-4D32-B107-104F4473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A368D-6BCD-5996-B097-1AE27C21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8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CDF0-6A83-CAA4-5ADB-77A897E0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B37B3-049D-179D-F87C-A934E551B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BC7B0-9BA5-CFB2-2A0B-4798FF8BB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6CF92-C497-7FCC-9AED-C9C788B4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57974-7FED-3566-0049-A6903FB26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D5496-5725-A5C0-DDE5-7E5A34AD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9A5F2-0426-141E-A148-17284075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1D4F8-54E4-6BBE-EF3F-A0BCD6A6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3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8EBC-DAE1-2DE8-3C67-CF67705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E2B3C-8B4D-0F07-84E8-75B84914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6B1A8-110E-6262-665E-EF9ECD6A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39D18-3D54-0548-CB86-4ACC2F69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43A94-17ED-8781-9984-528A8A12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31143-447C-171D-E302-BD1312A6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71799-24B0-E9AB-92AC-EE95C2FB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C601-B9B9-7A2A-F21E-BC7BABE3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8C15-87D4-3320-F3D9-2E012448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65A92-D60D-84A5-9830-FBC1709F5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228A5-6D27-BAE6-9FF3-7E2BA613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E76BD-0104-C9D7-11DC-6940D42F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A5A24-26AF-A31A-C5A4-8CD90D2A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8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D01E-DE6E-D2AF-4097-9AE82A93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DFA332-C996-9861-C795-A2E9F9CB3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86D03-06F3-5D1E-7ABA-7227DE900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11AF1-533D-512D-B38D-E58A8D46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E46E5-D2DA-0C13-6230-380A1D7D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06709-EB3B-9AB7-00AB-8D33C5AF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2D576-AD88-CD8F-60AF-61CC8CD1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CCDBC-1BDD-E4C5-AE3A-5208D298C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7647C-89FA-BC9E-1932-910356C23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165D4C-612F-4C02-879D-2E3F402C089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A9B0C-4BFD-34D0-C05F-E1750AFAF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1FE35-D2C0-2835-3062-F0461F19B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8B45C2-60C7-49B5-AF27-B9968EC6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4AF0A-843D-058A-3BBF-9AB9BDBA6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731248-298C-081E-4623-1EFD80A9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1" y="1387750"/>
            <a:ext cx="10114280" cy="801201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atin typeface="+mn-lt"/>
              </a:rPr>
              <a:t>2025 BOWA Annual Forum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9F338-1122-06F2-E2BD-7CE5EA63F5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C0599-A679-FA87-78B8-DE0FD694D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0F867F-7CE9-662E-92C9-62421560298C}"/>
              </a:ext>
            </a:extLst>
          </p:cNvPr>
          <p:cNvSpPr/>
          <p:nvPr/>
        </p:nvSpPr>
        <p:spPr>
          <a:xfrm>
            <a:off x="2374028" y="3428999"/>
            <a:ext cx="7702745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accent3"/>
                </a:solidFill>
                <a:ea typeface="Calibri"/>
                <a:cs typeface="Calibri"/>
              </a:rPr>
              <a:t>Demystifying SBA and Small Business Lending</a:t>
            </a:r>
          </a:p>
          <a:p>
            <a:pPr algn="ctr"/>
            <a:endParaRPr lang="en-US" sz="4000" b="1" i="1" cap="none" spc="0" dirty="0">
              <a:ln/>
              <a:solidFill>
                <a:schemeClr val="accent3"/>
              </a:solidFill>
              <a:effectLst/>
              <a:ea typeface="Calibri"/>
              <a:cs typeface="Calibri"/>
            </a:endParaRPr>
          </a:p>
          <a:p>
            <a:pPr algn="ctr"/>
            <a:r>
              <a:rPr lang="en-US" sz="4000" dirty="0">
                <a:ln/>
                <a:solidFill>
                  <a:schemeClr val="accent3"/>
                </a:solidFill>
                <a:ea typeface="Calibri"/>
                <a:cs typeface="Calibri"/>
              </a:rPr>
              <a:t>September 18, 2025</a:t>
            </a:r>
            <a:endParaRPr lang="en-US" sz="4000" cap="none" spc="0" dirty="0">
              <a:ln/>
              <a:solidFill>
                <a:schemeClr val="accent3"/>
              </a:solidFill>
              <a:effectLst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53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D3748-B0CD-9F37-F2ED-DDCFBEB5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C19D9D-BD6B-DB33-33EB-429B6273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2" y="243827"/>
            <a:ext cx="10114280" cy="80120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Traditional Capital Landscape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2DF6D7-75B6-AE83-CCA3-3378C6300E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82401-F83C-5ABE-A89B-0B06916BE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2B54AA-B30F-2B9F-6A13-E31852309996}"/>
              </a:ext>
            </a:extLst>
          </p:cNvPr>
          <p:cNvSpPr/>
          <p:nvPr/>
        </p:nvSpPr>
        <p:spPr>
          <a:xfrm>
            <a:off x="1168262" y="1045028"/>
            <a:ext cx="10114280" cy="35086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24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32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16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2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2800" dirty="0">
              <a:ln/>
              <a:solidFill>
                <a:schemeClr val="accent3"/>
              </a:solidFill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A0378-816E-C1BC-3685-9F3F93723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780" y="1066678"/>
            <a:ext cx="10191556" cy="5065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04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FA4EF-1E37-EF04-4B83-AC5B69201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41F4F6-51C7-EFA7-3B9A-AEA0E263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2" y="243827"/>
            <a:ext cx="10114280" cy="80120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Alternative Capital Landscape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B2A496E-E69D-1DC3-4767-36161DC2A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B260E2-4A43-EA57-E8CF-849270B5B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BA8B5B-1241-093B-5529-53D74CB976B3}"/>
              </a:ext>
            </a:extLst>
          </p:cNvPr>
          <p:cNvSpPr/>
          <p:nvPr/>
        </p:nvSpPr>
        <p:spPr>
          <a:xfrm>
            <a:off x="1168262" y="1045028"/>
            <a:ext cx="10114280" cy="35086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24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32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16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2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2800" dirty="0">
              <a:ln/>
              <a:solidFill>
                <a:schemeClr val="accent3"/>
              </a:solidFill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DF889-0997-2FBA-AADD-7FC053F50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707" y="1063503"/>
            <a:ext cx="10114280" cy="5070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55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72CE-2B39-BEB9-3890-DF0B2E382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5752F7-EF79-16AB-69AF-0DA0DFE3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2" y="243827"/>
            <a:ext cx="10114280" cy="80120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Agen</a:t>
            </a:r>
            <a:r>
              <a:rPr lang="en-US" b="1" dirty="0">
                <a:latin typeface="+mn-lt"/>
              </a:rPr>
              <a:t>da</a:t>
            </a:r>
            <a:endParaRPr lang="en-US" sz="4400" b="1" dirty="0"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AB39F7-1847-76D8-50B2-7C89866603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AAE531-19A7-B0B0-CD8B-4E5154116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E64153-F490-95B9-F99E-47FDD3CF3734}"/>
              </a:ext>
            </a:extLst>
          </p:cNvPr>
          <p:cNvSpPr/>
          <p:nvPr/>
        </p:nvSpPr>
        <p:spPr>
          <a:xfrm>
            <a:off x="1291859" y="1374277"/>
            <a:ext cx="9867086" cy="6247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n/>
                <a:solidFill>
                  <a:schemeClr val="accent3"/>
                </a:solidFill>
                <a:ea typeface="Calibri"/>
                <a:cs typeface="Calibri"/>
              </a:rPr>
              <a:t>What’s the Problem?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n/>
                <a:solidFill>
                  <a:schemeClr val="accent3"/>
                </a:solidFill>
                <a:ea typeface="Calibri"/>
                <a:cs typeface="Calibri"/>
              </a:rPr>
              <a:t>Why Should I Bother?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cap="none" spc="0" dirty="0">
                <a:ln/>
                <a:solidFill>
                  <a:schemeClr val="accent3"/>
                </a:solidFill>
                <a:effectLst/>
                <a:ea typeface="Calibri"/>
                <a:cs typeface="Calibri"/>
              </a:rPr>
              <a:t>What About the Banks?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n/>
                <a:solidFill>
                  <a:schemeClr val="accent3"/>
                </a:solidFill>
                <a:ea typeface="Calibri"/>
                <a:cs typeface="Calibri"/>
              </a:rPr>
              <a:t>A Perfect Storm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n/>
                <a:solidFill>
                  <a:schemeClr val="accent3"/>
                </a:solidFill>
                <a:ea typeface="Calibri"/>
                <a:cs typeface="Calibri"/>
              </a:rPr>
              <a:t>Ecosystem of Lending – SBA’s role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n/>
                <a:solidFill>
                  <a:schemeClr val="accent3"/>
                </a:solidFill>
                <a:ea typeface="Calibri"/>
                <a:cs typeface="Calibri"/>
              </a:rPr>
              <a:t>Connectors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n/>
                <a:solidFill>
                  <a:schemeClr val="accent3"/>
                </a:solidFill>
                <a:ea typeface="Calibri"/>
                <a:cs typeface="Calibri"/>
              </a:rPr>
              <a:t>Capital Landscape</a:t>
            </a:r>
          </a:p>
          <a:p>
            <a:endParaRPr lang="en-US" sz="4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cap="none" spc="0" dirty="0">
              <a:ln/>
              <a:solidFill>
                <a:schemeClr val="accent3"/>
              </a:solidFill>
              <a:effectLst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737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B3C3C-788E-7054-5478-7B200A3B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DEC3E8-A7C8-91BF-2265-1E665AB2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2" y="243827"/>
            <a:ext cx="10114280" cy="80120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What’s the Problem?</a:t>
            </a:r>
            <a:endParaRPr lang="en-US" sz="4400" b="1" dirty="0"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20976D6-2AD7-99F4-FA8D-63A737E28B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A985E0-190D-11B2-6D24-AA5065738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C14DF0-A662-071C-67D1-497226CD7998}"/>
              </a:ext>
            </a:extLst>
          </p:cNvPr>
          <p:cNvSpPr/>
          <p:nvPr/>
        </p:nvSpPr>
        <p:spPr>
          <a:xfrm>
            <a:off x="1168262" y="1045028"/>
            <a:ext cx="10114280" cy="7448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Businesses, and many providers, find navigating access to capital needs very challenging.  There is a lot of noise, a lot of info and it’s confusing.</a:t>
            </a:r>
          </a:p>
          <a:p>
            <a:pPr algn="ctr"/>
            <a:endParaRPr lang="en-US" sz="16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3600" dirty="0">
                <a:ln/>
                <a:solidFill>
                  <a:schemeClr val="accent3"/>
                </a:solidFill>
                <a:ea typeface="Calibri"/>
                <a:cs typeface="Calibri"/>
              </a:rPr>
              <a:t>Where do I start?</a:t>
            </a:r>
          </a:p>
          <a:p>
            <a:pPr algn="ctr"/>
            <a:r>
              <a:rPr lang="en-US" sz="3600" dirty="0">
                <a:ln/>
                <a:solidFill>
                  <a:schemeClr val="accent3"/>
                </a:solidFill>
                <a:ea typeface="Calibri"/>
                <a:cs typeface="Calibri"/>
              </a:rPr>
              <a:t>What do I qualify for?</a:t>
            </a:r>
          </a:p>
          <a:p>
            <a:pPr algn="ctr"/>
            <a:r>
              <a:rPr lang="en-US" sz="3600" dirty="0">
                <a:ln/>
                <a:solidFill>
                  <a:schemeClr val="accent3"/>
                </a:solidFill>
                <a:ea typeface="Calibri"/>
                <a:cs typeface="Calibri"/>
              </a:rPr>
              <a:t>Where do I focus my efforts?  </a:t>
            </a:r>
          </a:p>
          <a:p>
            <a:pPr algn="ctr"/>
            <a:endParaRPr lang="en-US" sz="36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4400" dirty="0">
                <a:ln/>
                <a:solidFill>
                  <a:schemeClr val="accent3"/>
                </a:solidFill>
                <a:ea typeface="Calibri"/>
                <a:cs typeface="Calibri"/>
              </a:rPr>
              <a:t>I don’t know what I don’t know – and I’m fearful it’s not going to go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2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2800" dirty="0">
              <a:ln/>
              <a:solidFill>
                <a:schemeClr val="accent3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3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2D439-C708-802C-8CF0-A8209EF84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B5CE7B-4412-E359-D708-95621D1A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2" y="243827"/>
            <a:ext cx="10114280" cy="80120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Why Should I Bother?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BBEF63E-1C73-704B-B4E2-1DE8C85A2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536652-72AD-41C9-FDE6-243B1875F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79C3E1-C71C-343E-0C4F-240EE066B062}"/>
              </a:ext>
            </a:extLst>
          </p:cNvPr>
          <p:cNvSpPr/>
          <p:nvPr/>
        </p:nvSpPr>
        <p:spPr>
          <a:xfrm>
            <a:off x="1168262" y="1317171"/>
            <a:ext cx="10114280" cy="69249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dirty="0">
                <a:ln/>
                <a:solidFill>
                  <a:schemeClr val="accent3"/>
                </a:solidFill>
                <a:ea typeface="Calibri"/>
                <a:cs typeface="Calibri"/>
              </a:rPr>
              <a:t>This is a real thing – a very real fear</a:t>
            </a:r>
          </a:p>
          <a:p>
            <a:pPr algn="ctr"/>
            <a:endParaRPr lang="en-US" sz="2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n/>
                <a:solidFill>
                  <a:schemeClr val="accent3"/>
                </a:solidFill>
                <a:ea typeface="Calibri"/>
                <a:cs typeface="Calibri"/>
              </a:rPr>
              <a:t>You have creditworthy small businesses that don’t even try because of this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n/>
                <a:solidFill>
                  <a:schemeClr val="accent3"/>
                </a:solidFill>
                <a:ea typeface="Calibri"/>
                <a:cs typeface="Calibri"/>
              </a:rPr>
              <a:t>Many of these businesses fall into underserved categories – women, minority, veteran owned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n/>
                <a:solidFill>
                  <a:schemeClr val="accent3"/>
                </a:solidFill>
                <a:ea typeface="Calibri"/>
                <a:cs typeface="Calibri"/>
              </a:rPr>
              <a:t>We need more financial institutions to acknowledge and recognize this.  See that we are part of the barriers to entry so we can best help contribute to the solutions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cap="none" spc="0" dirty="0">
              <a:ln/>
              <a:solidFill>
                <a:schemeClr val="accent3"/>
              </a:solidFill>
              <a:effectLst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9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F52D7-9042-D560-34FF-C62067C96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A025F7-2823-CA76-B6D7-D6DBA6EA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2" y="243827"/>
            <a:ext cx="10114280" cy="80120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What About the Banks?</a:t>
            </a:r>
            <a:endParaRPr lang="en-US" sz="4400" b="1" dirty="0"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35680C-2DC5-98E2-B61E-B5355D660D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11115-42D8-6A44-4A09-C6EA8F337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3791ED-6747-F63C-8C2D-28B1895263DC}"/>
              </a:ext>
            </a:extLst>
          </p:cNvPr>
          <p:cNvSpPr/>
          <p:nvPr/>
        </p:nvSpPr>
        <p:spPr>
          <a:xfrm>
            <a:off x="1168262" y="1045028"/>
            <a:ext cx="10114280" cy="59400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Banks can be scary for a lot of business owners – so how do we break down those barriers?</a:t>
            </a:r>
          </a:p>
          <a:p>
            <a:pPr algn="ctr"/>
            <a:endParaRPr lang="en-US" sz="32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3600" dirty="0">
                <a:ln/>
                <a:solidFill>
                  <a:schemeClr val="accent3"/>
                </a:solidFill>
                <a:ea typeface="Calibri"/>
                <a:cs typeface="Calibri"/>
              </a:rPr>
              <a:t>SBA &amp; Educational opportunities like today are a big part</a:t>
            </a:r>
          </a:p>
          <a:p>
            <a:pPr algn="ctr"/>
            <a:endParaRPr lang="en-US" sz="32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3200" dirty="0">
                <a:ln/>
                <a:solidFill>
                  <a:schemeClr val="accent3"/>
                </a:solidFill>
                <a:ea typeface="Calibri"/>
                <a:cs typeface="Calibri"/>
              </a:rPr>
              <a:t>SBA teams are connectors – if you’re talking to a bank about lending – you need to be sure that banker (or you) are in contact with the SBA Department</a:t>
            </a:r>
          </a:p>
          <a:p>
            <a:pPr algn="ctr"/>
            <a:endParaRPr lang="en-US" sz="28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28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2800" dirty="0">
              <a:ln/>
              <a:solidFill>
                <a:schemeClr val="accent3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6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1D562-B432-E5E2-61B3-0277F537E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4AB81-0626-DBD1-484D-B5A547F9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2" y="243827"/>
            <a:ext cx="10114280" cy="80120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A Perfect Storm</a:t>
            </a:r>
            <a:endParaRPr lang="en-US" sz="4400" b="1" dirty="0"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E0A012-523D-EAD2-2089-D9BD8C932A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7DC38-BB4E-EAFF-C484-767FEF800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D3407A-D1DC-F486-D84C-4622F11B6AAD}"/>
              </a:ext>
            </a:extLst>
          </p:cNvPr>
          <p:cNvSpPr/>
          <p:nvPr/>
        </p:nvSpPr>
        <p:spPr>
          <a:xfrm>
            <a:off x="1168262" y="1045028"/>
            <a:ext cx="10114280" cy="64940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All of this leads to a perfect storm – the business owner doesn’t want to talk to bank but also sees the bank as one of their only options.  So, what do they do?</a:t>
            </a:r>
          </a:p>
          <a:p>
            <a:pPr algn="ctr"/>
            <a:endParaRPr lang="en-US" sz="24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/>
                <a:solidFill>
                  <a:schemeClr val="accent3"/>
                </a:solidFill>
                <a:ea typeface="Calibri"/>
                <a:cs typeface="Calibri"/>
              </a:rPr>
              <a:t>They go online to a faceless process that </a:t>
            </a:r>
            <a:r>
              <a:rPr lang="en-US" sz="28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seems</a:t>
            </a:r>
            <a:r>
              <a:rPr lang="en-US" sz="2800" dirty="0">
                <a:ln/>
                <a:solidFill>
                  <a:schemeClr val="accent3"/>
                </a:solidFill>
                <a:ea typeface="Calibri"/>
                <a:cs typeface="Calibri"/>
              </a:rPr>
              <a:t> easier and less scary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/>
                <a:solidFill>
                  <a:schemeClr val="accent3"/>
                </a:solidFill>
                <a:ea typeface="Calibri"/>
                <a:cs typeface="Calibri"/>
              </a:rPr>
              <a:t>Maybe they Google “quick small business loans” because now they are in a time crunch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/>
                <a:solidFill>
                  <a:schemeClr val="accent3"/>
                </a:solidFill>
                <a:ea typeface="Calibri"/>
                <a:cs typeface="Calibri"/>
              </a:rPr>
              <a:t>We can all guess what options come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/>
                <a:solidFill>
                  <a:schemeClr val="accent3"/>
                </a:solidFill>
                <a:ea typeface="Calibri"/>
                <a:cs typeface="Calibri"/>
              </a:rPr>
              <a:t>This is what we all need to help prevent – and we can start to do so by understanding the ecosystem of lending and SBA’s role in that better</a:t>
            </a:r>
          </a:p>
          <a:p>
            <a:pPr algn="ctr"/>
            <a:endParaRPr lang="en-US" sz="28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2800" dirty="0">
              <a:ln/>
              <a:solidFill>
                <a:schemeClr val="accent3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6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93D61-0E77-4B50-8E6F-CA11713EE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C8F196-EDBA-25C0-716B-7BB866C2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2" y="243827"/>
            <a:ext cx="10114280" cy="80120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Role of SBA in the Lending Ecosystem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6D670B-B75C-097C-33A4-1824B75C4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5ED9B-C41E-56A4-1B13-F5314C025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31FB67-EA36-CCA5-2C46-E34BAB762C6A}"/>
              </a:ext>
            </a:extLst>
          </p:cNvPr>
          <p:cNvSpPr/>
          <p:nvPr/>
        </p:nvSpPr>
        <p:spPr>
          <a:xfrm>
            <a:off x="1168262" y="1045028"/>
            <a:ext cx="10114280" cy="70480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The overall ecosystem has been changing, especially in a post-Covid world.  Digital options via Fintech’s and other online lenders are much more prevalent – but also more predatory as we just discussed.</a:t>
            </a:r>
          </a:p>
          <a:p>
            <a:pPr algn="ctr"/>
            <a:endParaRPr lang="en-US" sz="30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4000" dirty="0">
                <a:ln/>
                <a:solidFill>
                  <a:schemeClr val="accent3"/>
                </a:solidFill>
                <a:ea typeface="Calibri"/>
                <a:cs typeface="Calibri"/>
              </a:rPr>
              <a:t>Why do banks say “No”?</a:t>
            </a:r>
            <a:r>
              <a:rPr lang="en-US" sz="40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  </a:t>
            </a:r>
          </a:p>
          <a:p>
            <a:pPr algn="ctr"/>
            <a:endParaRPr lang="en-US" sz="32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3000" dirty="0">
                <a:ln/>
                <a:solidFill>
                  <a:schemeClr val="accent3"/>
                </a:solidFill>
                <a:ea typeface="Calibri"/>
                <a:cs typeface="Calibri"/>
              </a:rPr>
              <a:t>Collateral</a:t>
            </a:r>
          </a:p>
          <a:p>
            <a:pPr algn="ctr"/>
            <a:r>
              <a:rPr lang="en-US" sz="3000" dirty="0">
                <a:ln/>
                <a:solidFill>
                  <a:schemeClr val="accent3"/>
                </a:solidFill>
                <a:ea typeface="Calibri"/>
                <a:cs typeface="Calibri"/>
              </a:rPr>
              <a:t>Short time in business</a:t>
            </a:r>
          </a:p>
          <a:p>
            <a:pPr algn="ctr"/>
            <a:r>
              <a:rPr lang="en-US" sz="3000" dirty="0">
                <a:ln/>
                <a:solidFill>
                  <a:schemeClr val="accent3"/>
                </a:solidFill>
                <a:ea typeface="Calibri"/>
                <a:cs typeface="Calibri"/>
              </a:rPr>
              <a:t>Need to rely on projected cash flow</a:t>
            </a:r>
          </a:p>
          <a:p>
            <a:pPr algn="ctr"/>
            <a:endParaRPr lang="en-US" sz="24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32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16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2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2800" dirty="0">
              <a:ln/>
              <a:solidFill>
                <a:schemeClr val="accent3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8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E0458-877A-B857-1B39-4ED667EDD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3D011B-222A-2285-3329-68791281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2" y="243827"/>
            <a:ext cx="10114280" cy="80120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Role of SBA in the Lending Ecosystem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80318E-F512-C9FA-CF3A-48A4B95F43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53B22-CF36-C2A9-C791-F8010C227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D25E42-EF3A-55DF-AAB1-86BADBA685EE}"/>
              </a:ext>
            </a:extLst>
          </p:cNvPr>
          <p:cNvSpPr/>
          <p:nvPr/>
        </p:nvSpPr>
        <p:spPr>
          <a:xfrm>
            <a:off x="1168262" y="1045028"/>
            <a:ext cx="10114280" cy="88947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chemeClr val="accent3"/>
                </a:solidFill>
                <a:ea typeface="Calibri"/>
                <a:cs typeface="Calibri"/>
              </a:rPr>
              <a:t>What does the SBA guaranty help banks mitigate?</a:t>
            </a:r>
            <a:r>
              <a:rPr lang="en-US" sz="40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  </a:t>
            </a:r>
          </a:p>
          <a:p>
            <a:pPr algn="ctr"/>
            <a:endParaRPr lang="en-US" sz="32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3000" dirty="0">
                <a:ln/>
                <a:solidFill>
                  <a:schemeClr val="accent3"/>
                </a:solidFill>
                <a:ea typeface="Calibri"/>
                <a:cs typeface="Calibri"/>
              </a:rPr>
              <a:t>Collateral</a:t>
            </a:r>
          </a:p>
          <a:p>
            <a:pPr algn="ctr"/>
            <a:r>
              <a:rPr lang="en-US" sz="3000" dirty="0">
                <a:ln/>
                <a:solidFill>
                  <a:schemeClr val="accent3"/>
                </a:solidFill>
                <a:ea typeface="Calibri"/>
                <a:cs typeface="Calibri"/>
              </a:rPr>
              <a:t>Short time in business</a:t>
            </a:r>
          </a:p>
          <a:p>
            <a:pPr algn="ctr"/>
            <a:r>
              <a:rPr lang="en-US" sz="3000" dirty="0">
                <a:ln/>
                <a:solidFill>
                  <a:schemeClr val="accent3"/>
                </a:solidFill>
                <a:ea typeface="Calibri"/>
                <a:cs typeface="Calibri"/>
              </a:rPr>
              <a:t>Need to rely on projected cash flow</a:t>
            </a: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4000" dirty="0">
                <a:ln/>
                <a:solidFill>
                  <a:schemeClr val="accent3"/>
                </a:solidFill>
                <a:ea typeface="Calibri"/>
                <a:cs typeface="Calibri"/>
              </a:rPr>
              <a:t>This is why getting to the SBA Department is so important</a:t>
            </a: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24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32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16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2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2800" dirty="0">
              <a:ln/>
              <a:solidFill>
                <a:schemeClr val="accent3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9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2E304-BA2F-25C4-3CC6-63AD89B7E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FA2A3B-02CE-594E-3EC2-8F148A95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62" y="243827"/>
            <a:ext cx="10114280" cy="80120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Connectors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DF199E-318C-FADC-F32E-208B41A090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76" t="55698" r="32504" b="39635"/>
          <a:stretch/>
        </p:blipFill>
        <p:spPr>
          <a:xfrm rot="5400000">
            <a:off x="-2782266" y="3076903"/>
            <a:ext cx="6858000" cy="70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AD1607-3A24-54D5-2B07-68C724CF2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52" y="6131820"/>
            <a:ext cx="1628775" cy="571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D63B27-53D5-4C54-9171-35770EB18586}"/>
              </a:ext>
            </a:extLst>
          </p:cNvPr>
          <p:cNvSpPr/>
          <p:nvPr/>
        </p:nvSpPr>
        <p:spPr>
          <a:xfrm>
            <a:off x="1168262" y="1045028"/>
            <a:ext cx="10114280" cy="104336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>
                <a:ln/>
                <a:solidFill>
                  <a:schemeClr val="accent3"/>
                </a:solidFill>
                <a:ea typeface="Calibri"/>
                <a:cs typeface="Calibri"/>
              </a:rPr>
              <a:t>This is one of the most common words I would use to describe what a strong SBA program does</a:t>
            </a:r>
            <a:endParaRPr lang="en-US" sz="36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24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24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If the bank you’re talking to says “No” – even with the SBA guaranty – the SBA Department can connect you to non-bank lenders that are many times a better fit</a:t>
            </a:r>
          </a:p>
          <a:p>
            <a:pPr algn="ctr"/>
            <a:endParaRPr lang="en-US" sz="24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24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SBA Departments also can see when you’re not ready for lending and connect you to SBA resources to assist – like Score and the Small Business Development Center network</a:t>
            </a:r>
          </a:p>
          <a:p>
            <a:pPr algn="ctr"/>
            <a:endParaRPr lang="en-US" sz="24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24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Maybe you want to grow your company through public contracting – the SBA Department can connect you to contracting resources provided by the SBA </a:t>
            </a:r>
          </a:p>
          <a:p>
            <a:pPr algn="ctr"/>
            <a:endParaRPr lang="en-US" sz="24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r>
              <a:rPr lang="en-US" sz="3000" i="1" dirty="0">
                <a:ln/>
                <a:solidFill>
                  <a:schemeClr val="accent3"/>
                </a:solidFill>
                <a:ea typeface="Calibri"/>
                <a:cs typeface="Calibri"/>
              </a:rPr>
              <a:t> </a:t>
            </a:r>
          </a:p>
          <a:p>
            <a:pPr algn="ctr"/>
            <a:endParaRPr lang="en-US" sz="30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0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24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3200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16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pPr algn="ctr"/>
            <a:endParaRPr lang="en-US" sz="3200" i="1" dirty="0">
              <a:ln/>
              <a:solidFill>
                <a:schemeClr val="accent3"/>
              </a:solidFill>
              <a:ea typeface="Calibri"/>
              <a:cs typeface="Calibri"/>
            </a:endParaRPr>
          </a:p>
          <a:p>
            <a:endParaRPr lang="en-US" sz="2800" dirty="0">
              <a:ln/>
              <a:solidFill>
                <a:schemeClr val="accent3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76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D34EF08EE144E8756FBE461D5F92A" ma:contentTypeVersion="13" ma:contentTypeDescription="Create a new document." ma:contentTypeScope="" ma:versionID="8eae86f718d60e66e178562af8501f90">
  <xsd:schema xmlns:xsd="http://www.w3.org/2001/XMLSchema" xmlns:xs="http://www.w3.org/2001/XMLSchema" xmlns:p="http://schemas.microsoft.com/office/2006/metadata/properties" xmlns:ns2="8d434c65-defc-43a1-8e9f-9b56203601ee" xmlns:ns3="e59dd8d3-23fd-48a6-a93e-c1026697cec5" targetNamespace="http://schemas.microsoft.com/office/2006/metadata/properties" ma:root="true" ma:fieldsID="130c8f2c34236681793c03bae4664de6" ns2:_="" ns3:_="">
    <xsd:import namespace="8d434c65-defc-43a1-8e9f-9b56203601ee"/>
    <xsd:import namespace="e59dd8d3-23fd-48a6-a93e-c1026697c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34c65-defc-43a1-8e9f-9b5620360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1568e2f-d00c-4559-9aef-301f7ec8ca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dd8d3-23fd-48a6-a93e-c1026697cec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4b97851-66f6-416e-a244-be57a3c35546}" ma:internalName="TaxCatchAll" ma:showField="CatchAllData" ma:web="e59dd8d3-23fd-48a6-a93e-c1026697ce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9dd8d3-23fd-48a6-a93e-c1026697cec5" xsi:nil="true"/>
    <lcf76f155ced4ddcb4097134ff3c332f xmlns="8d434c65-defc-43a1-8e9f-9b56203601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445897-6038-4597-8247-4E6003F94DFE}"/>
</file>

<file path=customXml/itemProps2.xml><?xml version="1.0" encoding="utf-8"?>
<ds:datastoreItem xmlns:ds="http://schemas.openxmlformats.org/officeDocument/2006/customXml" ds:itemID="{8235BF40-C774-46E6-92D4-A797C3002E17}"/>
</file>

<file path=customXml/itemProps3.xml><?xml version="1.0" encoding="utf-8"?>
<ds:datastoreItem xmlns:ds="http://schemas.openxmlformats.org/officeDocument/2006/customXml" ds:itemID="{A9E3A6D5-30A3-4FE0-A400-2A6117DF4381}"/>
</file>

<file path=docMetadata/LabelInfo.xml><?xml version="1.0" encoding="utf-8"?>
<clbl:labelList xmlns:clbl="http://schemas.microsoft.com/office/2020/mipLabelMetadata">
  <clbl:label id="{a19df30e-0d28-4b75-8f18-13e7d8341c7f}" enabled="1" method="Standard" siteId="{ce998c8e-5de9-48a3-8a9a-51b064c8f13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38728</TotalTime>
  <Words>581</Words>
  <Application>Microsoft Office PowerPoint</Application>
  <PresentationFormat>Widescreen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2025 BOWA Annual Forum</vt:lpstr>
      <vt:lpstr>Agenda</vt:lpstr>
      <vt:lpstr>What’s the Problem?</vt:lpstr>
      <vt:lpstr>Why Should I Bother?</vt:lpstr>
      <vt:lpstr>What About the Banks?</vt:lpstr>
      <vt:lpstr>A Perfect Storm</vt:lpstr>
      <vt:lpstr>Role of SBA in the Lending Ecosystem</vt:lpstr>
      <vt:lpstr>Role of SBA in the Lending Ecosystem</vt:lpstr>
      <vt:lpstr>Connectors</vt:lpstr>
      <vt:lpstr>Traditional Capital Landscape</vt:lpstr>
      <vt:lpstr>Alternative Capital Landscape</vt:lpstr>
    </vt:vector>
  </TitlesOfParts>
  <Company>WaFd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Bossom</dc:creator>
  <cp:lastModifiedBy>Scott Bossom</cp:lastModifiedBy>
  <cp:revision>3</cp:revision>
  <dcterms:created xsi:type="dcterms:W3CDTF">2025-04-28T22:35:32Z</dcterms:created>
  <dcterms:modified xsi:type="dcterms:W3CDTF">2025-09-15T19:36:29Z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0x010100030D34EF08EE144E8756FBE461D5F92A</vt:lpwstr>
  </property>
  <property fmtid="{D5CDD505-2E9C-101B-9397-08002B2CF9AE}" pid="3" name="MediaServiceImageTags">
    <vt:lpwstr/>
  </property>
</Properties>
</file>